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2" r:id="rId2"/>
    <p:sldMasterId id="2147483814" r:id="rId3"/>
  </p:sldMasterIdLst>
  <p:notesMasterIdLst>
    <p:notesMasterId r:id="rId49"/>
  </p:notesMasterIdLst>
  <p:sldIdLst>
    <p:sldId id="256" r:id="rId4"/>
    <p:sldId id="388" r:id="rId5"/>
    <p:sldId id="389" r:id="rId6"/>
    <p:sldId id="390" r:id="rId7"/>
    <p:sldId id="309" r:id="rId8"/>
    <p:sldId id="325" r:id="rId9"/>
    <p:sldId id="312" r:id="rId10"/>
    <p:sldId id="311" r:id="rId11"/>
    <p:sldId id="379" r:id="rId12"/>
    <p:sldId id="306" r:id="rId13"/>
    <p:sldId id="314" r:id="rId14"/>
    <p:sldId id="315" r:id="rId15"/>
    <p:sldId id="316" r:id="rId16"/>
    <p:sldId id="317" r:id="rId17"/>
    <p:sldId id="308" r:id="rId18"/>
    <p:sldId id="318" r:id="rId19"/>
    <p:sldId id="319" r:id="rId20"/>
    <p:sldId id="320" r:id="rId21"/>
    <p:sldId id="321" r:id="rId22"/>
    <p:sldId id="322" r:id="rId23"/>
    <p:sldId id="323" r:id="rId24"/>
    <p:sldId id="363" r:id="rId25"/>
    <p:sldId id="359" r:id="rId26"/>
    <p:sldId id="360"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80" r:id="rId41"/>
    <p:sldId id="381" r:id="rId42"/>
    <p:sldId id="382" r:id="rId43"/>
    <p:sldId id="383" r:id="rId44"/>
    <p:sldId id="384" r:id="rId45"/>
    <p:sldId id="385" r:id="rId46"/>
    <p:sldId id="386" r:id="rId47"/>
    <p:sldId id="38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30B61D-1614-4D67-9EEC-91897BE43870}">
          <p14:sldIdLst>
            <p14:sldId id="256"/>
          </p14:sldIdLst>
        </p14:section>
        <p14:section name="Untitled Section" id="{72CB5B84-49BD-4907-A1BB-003D7D73A538}">
          <p14:sldIdLst>
            <p14:sldId id="388"/>
            <p14:sldId id="389"/>
            <p14:sldId id="390"/>
            <p14:sldId id="309"/>
            <p14:sldId id="325"/>
            <p14:sldId id="312"/>
            <p14:sldId id="311"/>
            <p14:sldId id="379"/>
            <p14:sldId id="306"/>
            <p14:sldId id="314"/>
            <p14:sldId id="315"/>
            <p14:sldId id="316"/>
            <p14:sldId id="317"/>
            <p14:sldId id="308"/>
            <p14:sldId id="318"/>
            <p14:sldId id="319"/>
            <p14:sldId id="320"/>
            <p14:sldId id="321"/>
            <p14:sldId id="322"/>
            <p14:sldId id="323"/>
            <p14:sldId id="363"/>
            <p14:sldId id="359"/>
            <p14:sldId id="360"/>
            <p14:sldId id="366"/>
            <p14:sldId id="367"/>
            <p14:sldId id="368"/>
            <p14:sldId id="369"/>
            <p14:sldId id="370"/>
            <p14:sldId id="371"/>
            <p14:sldId id="372"/>
            <p14:sldId id="373"/>
            <p14:sldId id="374"/>
            <p14:sldId id="375"/>
            <p14:sldId id="376"/>
            <p14:sldId id="377"/>
            <p14:sldId id="378"/>
            <p14:sldId id="380"/>
            <p14:sldId id="381"/>
            <p14:sldId id="382"/>
            <p14:sldId id="383"/>
            <p14:sldId id="384"/>
            <p14:sldId id="385"/>
            <p14:sldId id="386"/>
            <p14:sldId id="3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93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3F8202-9915-4F3F-A069-8BA27A8486C0}" type="datetimeFigureOut">
              <a:rPr lang="en-US" smtClean="0"/>
              <a:t>5/20/2016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72E6B4-8DBF-40AA-B8AD-8DACA1AAA949}" type="slidenum">
              <a:rPr lang="en-US" smtClean="0"/>
              <a:t>‹#›</a:t>
            </a:fld>
            <a:endParaRPr lang="en-US"/>
          </a:p>
        </p:txBody>
      </p:sp>
    </p:spTree>
    <p:extLst>
      <p:ext uri="{BB962C8B-B14F-4D97-AF65-F5344CB8AC3E}">
        <p14:creationId xmlns:p14="http://schemas.microsoft.com/office/powerpoint/2010/main" val="285587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Is this your view?  Are you</a:t>
            </a:r>
            <a:r>
              <a:rPr lang="en-US" baseline="0" dirty="0" smtClean="0"/>
              <a:t> overwhelmed with all things cyber?  You are not alone… .</a:t>
            </a:r>
          </a:p>
          <a:p>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22</a:t>
            </a:fld>
            <a:endParaRPr lang="en-US"/>
          </a:p>
        </p:txBody>
      </p:sp>
    </p:spTree>
    <p:extLst>
      <p:ext uri="{BB962C8B-B14F-4D97-AF65-F5344CB8AC3E}">
        <p14:creationId xmlns:p14="http://schemas.microsoft.com/office/powerpoint/2010/main" val="110853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7FF3ACC-F242-4759-9C43-7E634A613FF2}" type="slidenum">
              <a:rPr lang="en-US" altLang="en-US"/>
              <a:pPr eaLnBrk="1" hangingPunct="1"/>
              <a:t>31</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altLang="en-US" smtClean="0"/>
              <a:t>Let’s look at a couple more things concerning URLs.</a:t>
            </a:r>
          </a:p>
          <a:p>
            <a:pPr eaLnBrk="1" hangingPunct="1"/>
            <a:endParaRPr lang="en-US" altLang="en-US" smtClean="0"/>
          </a:p>
          <a:p>
            <a:pPr eaLnBrk="1" hangingPunct="1"/>
            <a:r>
              <a:rPr lang="en-US" altLang="en-US" smtClean="0"/>
              <a:t>For a start, you can save space by shortening a URL.  Both of the links shown here are to the same page.  There are many URL shortening services on the Internet.  I used one called bit.ly for this example.</a:t>
            </a:r>
          </a:p>
        </p:txBody>
      </p:sp>
    </p:spTree>
    <p:extLst>
      <p:ext uri="{BB962C8B-B14F-4D97-AF65-F5344CB8AC3E}">
        <p14:creationId xmlns:p14="http://schemas.microsoft.com/office/powerpoint/2010/main" val="153138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1AF5FE4-940E-47FB-BD90-623B640858E4}" type="slidenum">
              <a:rPr lang="en-US" altLang="en-US"/>
              <a:pPr eaLnBrk="1" hangingPunct="1"/>
              <a:t>32</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Shortened URLs hide the actual domain name, so you cannot tell where they link to by looking at them.  Click this link to see why you should only go to shortened URLs from trusted sources.  </a:t>
            </a:r>
          </a:p>
        </p:txBody>
      </p:sp>
    </p:spTree>
    <p:extLst>
      <p:ext uri="{BB962C8B-B14F-4D97-AF65-F5344CB8AC3E}">
        <p14:creationId xmlns:p14="http://schemas.microsoft.com/office/powerpoint/2010/main" val="113282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151F92B-AF82-47F3-BE18-795D5021D043}" type="slidenum">
              <a:rPr lang="en-US" altLang="en-US"/>
              <a:pPr eaLnBrk="1" hangingPunct="1"/>
              <a:t>33</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US" altLang="en-US" smtClean="0"/>
              <a:t>If you delete the http://, the client will assume the message is for a Web server and request the page as if the </a:t>
            </a:r>
            <a:r>
              <a:rPr lang="en-US" altLang="en-US" i="1" smtClean="0"/>
              <a:t>http://</a:t>
            </a:r>
            <a:r>
              <a:rPr lang="en-US" altLang="en-US" smtClean="0"/>
              <a:t> had been included.</a:t>
            </a:r>
          </a:p>
        </p:txBody>
      </p:sp>
    </p:spTree>
    <p:extLst>
      <p:ext uri="{BB962C8B-B14F-4D97-AF65-F5344CB8AC3E}">
        <p14:creationId xmlns:p14="http://schemas.microsoft.com/office/powerpoint/2010/main" val="220765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85C8941-68DE-499D-8131-0D8C665FEF36}" type="slidenum">
              <a:rPr lang="en-US" altLang="en-US"/>
              <a:pPr eaLnBrk="1" hangingPunct="1"/>
              <a:t>34</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If you delete the file name, the Web server will look for a file with a default name, which is specified by the server administrator.  </a:t>
            </a:r>
          </a:p>
          <a:p>
            <a:pPr eaLnBrk="1" hangingPunct="1"/>
            <a:endParaRPr lang="en-US" altLang="en-US" smtClean="0"/>
          </a:p>
          <a:p>
            <a:pPr eaLnBrk="1" hangingPunct="1"/>
            <a:r>
              <a:rPr lang="en-US" altLang="en-US" smtClean="0"/>
              <a:t>Traditional default names are </a:t>
            </a:r>
            <a:r>
              <a:rPr lang="en-US" altLang="en-US" i="1" smtClean="0"/>
              <a:t>index.htm, Index.html, default.htm, </a:t>
            </a:r>
            <a:r>
              <a:rPr lang="en-US" altLang="en-US" smtClean="0"/>
              <a:t>and</a:t>
            </a:r>
            <a:r>
              <a:rPr lang="en-US" altLang="en-US" i="1" smtClean="0"/>
              <a:t> default.html.</a:t>
            </a:r>
          </a:p>
          <a:p>
            <a:pPr eaLnBrk="1" hangingPunct="1"/>
            <a:endParaRPr lang="en-US" altLang="en-US" smtClean="0"/>
          </a:p>
        </p:txBody>
      </p:sp>
    </p:spTree>
    <p:extLst>
      <p:ext uri="{BB962C8B-B14F-4D97-AF65-F5344CB8AC3E}">
        <p14:creationId xmlns:p14="http://schemas.microsoft.com/office/powerpoint/2010/main" val="141019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02A4AB6-64BD-4A04-B3A6-6F4EAA6B38FC}" type="slidenum">
              <a:rPr lang="en-US" altLang="en-US"/>
              <a:pPr eaLnBrk="1" hangingPunct="1"/>
              <a:t>35</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r>
              <a:rPr lang="en-US" altLang="en-US" smtClean="0"/>
              <a:t>Here we  summarize the meaning of the four parts of a URL.  In addition to learning about the parts of a URL, we saw that they may be shortened using a service like Bit.ly and that some parts of the URL were optional.</a:t>
            </a:r>
          </a:p>
        </p:txBody>
      </p:sp>
    </p:spTree>
    <p:extLst>
      <p:ext uri="{BB962C8B-B14F-4D97-AF65-F5344CB8AC3E}">
        <p14:creationId xmlns:p14="http://schemas.microsoft.com/office/powerpoint/2010/main" val="400547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aseline="0" dirty="0" smtClean="0"/>
              <a:t>This customer centric market has caused the traditional data center to move to virtual and now cloud based.  We need to now extend our security posture beyond what was once a fixed perimeter to the new dynamic perimeter.</a:t>
            </a:r>
          </a:p>
        </p:txBody>
      </p:sp>
    </p:spTree>
    <p:extLst>
      <p:ext uri="{BB962C8B-B14F-4D97-AF65-F5344CB8AC3E}">
        <p14:creationId xmlns:p14="http://schemas.microsoft.com/office/powerpoint/2010/main" val="333752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These</a:t>
            </a:r>
            <a:r>
              <a:rPr lang="en-US" baseline="0" dirty="0" smtClean="0"/>
              <a:t> trends have created an any to any problem.  The proliferation of endpoints and the blurred lines between work and personal life have made securing our any device to any cloud very complex.</a:t>
            </a:r>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24</a:t>
            </a:fld>
            <a:endParaRPr lang="en-US"/>
          </a:p>
        </p:txBody>
      </p:sp>
    </p:spTree>
    <p:extLst>
      <p:ext uri="{BB962C8B-B14F-4D97-AF65-F5344CB8AC3E}">
        <p14:creationId xmlns:p14="http://schemas.microsoft.com/office/powerpoint/2010/main" val="261267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633D946-FA64-413F-BC54-A42C7DCA1F2B}" type="slidenum">
              <a:rPr lang="en-US" altLang="en-US"/>
              <a:pPr eaLnBrk="1" hangingPunct="1"/>
              <a:t>25</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en-US" smtClean="0"/>
              <a:t>To retrieve a page from a  Web site, you type its uniform resource locator or URL into the box at the top of the browser and hit enter.  The browser then retrieves the page from the server and displays it.  URL is just a fancy way to say the Web address of the page.</a:t>
            </a:r>
          </a:p>
          <a:p>
            <a:pPr eaLnBrk="1" hangingPunct="1"/>
            <a:endParaRPr lang="en-US" altLang="en-US" smtClean="0"/>
          </a:p>
          <a:p>
            <a:pPr eaLnBrk="1" hangingPunct="1"/>
            <a:r>
              <a:rPr lang="en-US" altLang="en-US" smtClean="0"/>
              <a:t>In this example, the file that is displayed is a short text document with a brief professional biography of me.  </a:t>
            </a:r>
          </a:p>
          <a:p>
            <a:pPr eaLnBrk="1" hangingPunct="1"/>
            <a:endParaRPr lang="en-US" altLang="en-US" smtClean="0"/>
          </a:p>
        </p:txBody>
      </p:sp>
    </p:spTree>
    <p:extLst>
      <p:ext uri="{BB962C8B-B14F-4D97-AF65-F5344CB8AC3E}">
        <p14:creationId xmlns:p14="http://schemas.microsoft.com/office/powerpoint/2010/main" val="365778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pPr eaLnBrk="1" hangingPunct="1"/>
            <a:r>
              <a:rPr lang="en-US" altLang="en-US" smtClean="0"/>
              <a:t>If you look at URLs, you see that they can be broken down into four parts.  Note that some of the parts may be omitted at times, and we will talk about that later.</a:t>
            </a:r>
          </a:p>
        </p:txBody>
      </p:sp>
      <p:sp>
        <p:nvSpPr>
          <p:cNvPr id="21508"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FF54977-D9F5-430E-ADC3-4AC8C49AF532}" type="slidenum">
              <a:rPr lang="en-US" altLang="en-US"/>
              <a:pPr eaLnBrk="1" hangingPunct="1"/>
              <a:t>26</a:t>
            </a:fld>
            <a:endParaRPr lang="en-US" altLang="en-US"/>
          </a:p>
        </p:txBody>
      </p:sp>
    </p:spTree>
    <p:extLst>
      <p:ext uri="{BB962C8B-B14F-4D97-AF65-F5344CB8AC3E}">
        <p14:creationId xmlns:p14="http://schemas.microsoft.com/office/powerpoint/2010/main" val="388179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pPr eaLnBrk="1" hangingPunct="1"/>
            <a:r>
              <a:rPr lang="en-US" altLang="en-US" smtClean="0"/>
              <a:t>The URL prefix “http://” indicates that this is the locator for a Web document that should be retrieved and displayed.  It turns out that Web browsers can also function as clients for other services like file transfer, but that is seldom done.  For that reason, one can leave the “http://” off and most browsers will plug it in for you.</a:t>
            </a:r>
          </a:p>
        </p:txBody>
      </p:sp>
      <p:sp>
        <p:nvSpPr>
          <p:cNvPr id="22532"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03DDE9-0D8C-4FC7-9C04-61018A82FEF6}" type="slidenum">
              <a:rPr lang="en-US" altLang="en-US"/>
              <a:pPr eaLnBrk="1" hangingPunct="1"/>
              <a:t>27</a:t>
            </a:fld>
            <a:endParaRPr lang="en-US" altLang="en-US"/>
          </a:p>
        </p:txBody>
      </p:sp>
    </p:spTree>
    <p:extLst>
      <p:ext uri="{BB962C8B-B14F-4D97-AF65-F5344CB8AC3E}">
        <p14:creationId xmlns:p14="http://schemas.microsoft.com/office/powerpoint/2010/main" val="215113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p:spPr>
        <p:txBody>
          <a:bodyPr/>
          <a:lstStyle/>
          <a:p>
            <a:pPr eaLnBrk="1" hangingPunct="1"/>
            <a:r>
              <a:rPr lang="en-US" altLang="en-US" smtClean="0"/>
              <a:t>The next part of our example URL reads “som.csudh.edu”.  That is the domain name of the server.  Domain name is another fancy geek word that means the name of the computer the server program is running on.  We will say more about domain names in another presentation.  For now, it is enough to say that the domain name identifies a unique computer on the Internet.</a:t>
            </a:r>
          </a:p>
        </p:txBody>
      </p:sp>
      <p:sp>
        <p:nvSpPr>
          <p:cNvPr id="23556"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15BFAEE-C5E3-4440-8F1B-615C7B00D071}" type="slidenum">
              <a:rPr lang="en-US" altLang="en-US"/>
              <a:pPr eaLnBrk="1" hangingPunct="1"/>
              <a:t>28</a:t>
            </a:fld>
            <a:endParaRPr lang="en-US" altLang="en-US"/>
          </a:p>
        </p:txBody>
      </p:sp>
    </p:spTree>
    <p:extLst>
      <p:ext uri="{BB962C8B-B14F-4D97-AF65-F5344CB8AC3E}">
        <p14:creationId xmlns:p14="http://schemas.microsoft.com/office/powerpoint/2010/main" val="50779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p:spPr>
        <p:txBody>
          <a:bodyPr/>
          <a:lstStyle/>
          <a:p>
            <a:pPr eaLnBrk="1" hangingPunct="1"/>
            <a:r>
              <a:rPr lang="en-US" altLang="en-US" smtClean="0"/>
              <a:t>The next part of the URL is the directory or folder containing the page we are looking for.  Every computer has many files in storage.  We would quickly become confused in trying to locate a single file in a list of say 100,000 names.  For that reason, we organize our storage into hierarchical directories, sub-directories, sub-sub-directories and so forth.</a:t>
            </a:r>
          </a:p>
          <a:p>
            <a:pPr eaLnBrk="1" hangingPunct="1"/>
            <a:endParaRPr lang="en-US" altLang="en-US" smtClean="0"/>
          </a:p>
          <a:p>
            <a:pPr eaLnBrk="1" hangingPunct="1"/>
            <a:r>
              <a:rPr lang="en-US" altLang="en-US" smtClean="0"/>
              <a:t>Here we have three sub-directories – for staff, faculty and administrators.  Since I am a faculty member, my lpress directory is a subdirectory of the fac directory.  Each faculty member – jsmith, jdoe, and the rest have directories in the fac directory.  </a:t>
            </a:r>
          </a:p>
        </p:txBody>
      </p:sp>
      <p:sp>
        <p:nvSpPr>
          <p:cNvPr id="24580"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80131B9-5D53-4C64-A62B-E3112E7BF183}" type="slidenum">
              <a:rPr lang="en-US" altLang="en-US"/>
              <a:pPr eaLnBrk="1" hangingPunct="1"/>
              <a:t>29</a:t>
            </a:fld>
            <a:endParaRPr lang="en-US" altLang="en-US"/>
          </a:p>
        </p:txBody>
      </p:sp>
    </p:spTree>
    <p:extLst>
      <p:ext uri="{BB962C8B-B14F-4D97-AF65-F5344CB8AC3E}">
        <p14:creationId xmlns:p14="http://schemas.microsoft.com/office/powerpoint/2010/main" val="4222823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pPr eaLnBrk="1" hangingPunct="1"/>
            <a:r>
              <a:rPr lang="en-US" altLang="en-US" smtClean="0"/>
              <a:t>The final part of the URL is the name of the file we wish to retrieve, in this case “shortbio.htm.”  Since shortbio.htm is in the lpress directory, the Web server will send that file back to the client, which will display it.  The user will read my short biography.</a:t>
            </a:r>
          </a:p>
        </p:txBody>
      </p:sp>
      <p:sp>
        <p:nvSpPr>
          <p:cNvPr id="25604"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84ECE3-5E77-43A7-874F-FF2FD7464159}" type="slidenum">
              <a:rPr lang="en-US" altLang="en-US"/>
              <a:pPr eaLnBrk="1" hangingPunct="1"/>
              <a:t>30</a:t>
            </a:fld>
            <a:endParaRPr lang="en-US" altLang="en-US"/>
          </a:p>
        </p:txBody>
      </p:sp>
    </p:spTree>
    <p:extLst>
      <p:ext uri="{BB962C8B-B14F-4D97-AF65-F5344CB8AC3E}">
        <p14:creationId xmlns:p14="http://schemas.microsoft.com/office/powerpoint/2010/main" val="14825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60" name="Picture 59"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61" name="Rectangle 60"/>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6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15" name="Picture 14" descr="verticalbar.png"/>
          <p:cNvPicPr>
            <a:picLocks noChangeAspect="1"/>
          </p:cNvPicPr>
          <p:nvPr/>
        </p:nvPicPr>
        <p:blipFill>
          <a:blip r:embed="rId2" cstate="print"/>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3" name="Title 1"/>
          <p:cNvSpPr txBox="1">
            <a:spLocks/>
          </p:cNvSpPr>
          <p:nvPr/>
        </p:nvSpPr>
        <p:spPr>
          <a:xfrm>
            <a:off x="4818888" y="301752"/>
            <a:ext cx="4123944" cy="838200"/>
          </a:xfrm>
          <a:prstGeom prst="rect">
            <a:avLst/>
          </a:prstGeo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Title Right</a:t>
            </a:r>
            <a:endParaRPr kumimoji="0" lang="en-US" sz="3600" b="0" i="0" u="none" strike="noStrike" kern="1200" cap="none" spc="-100" normalizeH="0" baseline="0" noProof="0" dirty="0">
              <a:ln>
                <a:noFill/>
              </a:ln>
              <a:gradFill>
                <a:gsLst>
                  <a:gs pos="0">
                    <a:schemeClr val="tx1"/>
                  </a:gs>
                  <a:gs pos="100000">
                    <a:srgbClr val="01BBBB"/>
                  </a:gs>
                </a:gsLst>
                <a:lin ang="2400000" scaled="0"/>
              </a:gra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print"/>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print"/>
          <a:stretch>
            <a:fillRect/>
          </a:stretch>
        </p:blipFill>
        <p:spPr>
          <a:xfrm>
            <a:off x="6029008" y="777667"/>
            <a:ext cx="89319" cy="5287676"/>
          </a:xfrm>
          <a:prstGeom prst="rect">
            <a:avLst/>
          </a:prstGeom>
          <a:noFill/>
          <a:ln>
            <a:noFill/>
          </a:ln>
        </p:spPr>
      </p:pic>
      <p:sp>
        <p:nvSpPr>
          <p:cNvPr id="21" name="Text Placeholder 20"/>
          <p:cNvSpPr>
            <a:spLocks noGrp="1" noChangeAspect="1"/>
          </p:cNvSpPr>
          <p:nvPr>
            <p:ph type="body" sz="quarter" idx="17"/>
          </p:nvPr>
        </p:nvSpPr>
        <p:spPr>
          <a:xfrm>
            <a:off x="219456"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print"/>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237744" y="484632"/>
            <a:ext cx="8755128" cy="4372131"/>
          </a:xfrm>
        </p:spPr>
        <p:txBody>
          <a:bodyPr anchor="b" anchorCtr="0"/>
          <a:lstStyle>
            <a:lvl1pPr marL="228600" indent="-228600">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8" name="Picture 57"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6"/>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ounded Rectangle 28"/>
          <p:cNvSpPr/>
          <p:nvPr/>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37"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EA063CB-2F2D-452F-BD1D-7EEB939597DA}" type="datetimeFigureOut">
              <a:rPr lang="en-US" smtClean="0"/>
              <a:t>5/20/2016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FCC5D9-0140-408F-B5F1-7DC409492FF2}" type="slidenum">
              <a:rPr lang="en-US" smtClean="0"/>
              <a:t>‹#›</a:t>
            </a:fld>
            <a:endParaRPr lang="en-US"/>
          </a:p>
        </p:txBody>
      </p:sp>
    </p:spTree>
    <p:extLst>
      <p:ext uri="{BB962C8B-B14F-4D97-AF65-F5344CB8AC3E}">
        <p14:creationId xmlns:p14="http://schemas.microsoft.com/office/powerpoint/2010/main" val="3511332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A063CB-2F2D-452F-BD1D-7EEB939597DA}"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CC5D9-0140-408F-B5F1-7DC409492FF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May 20,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May 20,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May 20,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7543A-E259-478F-9E0D-57BA40E442B7}" type="datetime4">
              <a:rPr lang="en-US" smtClean="0"/>
              <a:pPr/>
              <a:t>May 20,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May 20,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May 20,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ransition>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May 20, 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3416D63-31BF-4B94-B6C5-E20B2C63F515}" type="datetime4">
              <a:rPr lang="en-US" smtClean="0"/>
              <a:pPr/>
              <a:t>May 20, 2016</a:t>
            </a:fld>
            <a:endParaRPr lang="en-US"/>
          </a:p>
        </p:txBody>
      </p:sp>
      <p:sp>
        <p:nvSpPr>
          <p:cNvPr id="9" name="Slide Number Placeholder 8"/>
          <p:cNvSpPr>
            <a:spLocks noGrp="1"/>
          </p:cNvSpPr>
          <p:nvPr>
            <p:ph type="sldNum" sz="quarter" idx="11"/>
          </p:nvPr>
        </p:nvSpPr>
        <p:spPr/>
        <p:txBody>
          <a:bodyPr/>
          <a:lstStyle/>
          <a:p>
            <a:fld id="{2754ED01-E2A0-4C1E-8E21-014B99041579}"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May 20,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May 20,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432215"/>
            <a:ext cx="8588861" cy="838200"/>
          </a:xfrm>
        </p:spPr>
        <p:txBody>
          <a:bodyPr/>
          <a:lstStyle>
            <a:lvl1pPr algn="l" defTabSz="914296"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98263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39" name="Rectangle 38"/>
          <p:cNvSpPr/>
          <p:nvPr userDrawn="1"/>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userDrawn="1"/>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userDrawn="1"/>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ounded Rectangle 42"/>
          <p:cNvSpPr/>
          <p:nvPr userDrawn="1"/>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ounded Rectangle 44"/>
          <p:cNvSpPr/>
          <p:nvPr userDrawn="1"/>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ounded Rectangle 45"/>
          <p:cNvSpPr/>
          <p:nvPr userDrawn="1"/>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ounded Rectangle 46"/>
          <p:cNvSpPr/>
          <p:nvPr userDrawn="1"/>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ounded Rectangle 47"/>
          <p:cNvSpPr/>
          <p:nvPr userDrawn="1"/>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ounded Rectangle 48"/>
          <p:cNvSpPr/>
          <p:nvPr userDrawn="1"/>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ounded Rectangle 49"/>
          <p:cNvSpPr/>
          <p:nvPr userDrawn="1"/>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ounded Rectangle 50"/>
          <p:cNvSpPr/>
          <p:nvPr userDrawn="1"/>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ounded Rectangle 51"/>
          <p:cNvSpPr/>
          <p:nvPr userDrawn="1"/>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ounded Rectangle 52"/>
          <p:cNvSpPr/>
          <p:nvPr userDrawn="1"/>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ounded Rectangle 53"/>
          <p:cNvSpPr/>
          <p:nvPr userDrawn="1"/>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ounded Rectangle 54"/>
          <p:cNvSpPr/>
          <p:nvPr userDrawn="1"/>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ounded Rectangle 55"/>
          <p:cNvSpPr/>
          <p:nvPr userDrawn="1"/>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9"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777437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473755982"/>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0997820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91473473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 cstate="print"/>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0140070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780446970"/>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946992"/>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58532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466952932"/>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51887770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661169102"/>
      </p:ext>
    </p:extLst>
  </p:cSld>
  <p:clrMapOvr>
    <a:masterClrMapping/>
  </p:clrMapOvr>
  <p:transition>
    <p:wipe dir="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838873120"/>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4131475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379848734"/>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999648377"/>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10811593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10938874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841778505"/>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689504645"/>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userDrawn="1"/>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userDrawn="1"/>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userDrawn="1"/>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300026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51112277"/>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301649331"/>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038885419"/>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2385469555"/>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94680437"/>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530439659"/>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91400907"/>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73418161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2351066619"/>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908904379"/>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9689528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3102687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2161465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userDrawn="1"/>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4099003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21" name="Picture 20" descr="verticalbar.png"/>
          <p:cNvPicPr>
            <a:picLocks noChangeAspect="1"/>
          </p:cNvPicPr>
          <p:nvPr/>
        </p:nvPicPr>
        <p:blipFill>
          <a:blip r:embed="rId2" cstate="print"/>
          <a:stretch>
            <a:fillRect/>
          </a:stretch>
        </p:blipFill>
        <p:spPr>
          <a:xfrm>
            <a:off x="4948236" y="1335313"/>
            <a:ext cx="83809" cy="4961463"/>
          </a:xfrm>
          <a:prstGeom prst="rect">
            <a:avLst/>
          </a:prstGeom>
        </p:spPr>
      </p:pic>
      <p:sp>
        <p:nvSpPr>
          <p:cNvPr id="13"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jpe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5" cstate="print"/>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5/20/2016</a:t>
            </a:fld>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49" r:id="rId12"/>
  </p:sldLayoutIdLst>
  <p:transition>
    <p:wipe dir="r"/>
  </p:transition>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6"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161924847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thinkbig.teradata.com/hadoop_nosql_services/predictive-analytics/" TargetMode="Externa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hyperlink" Target="http://bit.ly/cY06t2" TargetMode="Externa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hyperlink" Target="http://bit.ly/" TargetMode="External"/><Relationship Id="rId5" Type="http://schemas.openxmlformats.org/officeDocument/2006/relationships/hyperlink" Target="http://www.csudh.edu/studentaffairs/financialaid/faq.shtml#apply_for_scholarships" TargetMode="External"/><Relationship Id="rId4" Type="http://schemas.openxmlformats.org/officeDocument/2006/relationships/hyperlink" Target="http://bit.ly/djeREW"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9dLHk5"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hyperlink" Target="http://html.net/page.php?id=1254" TargetMode="Externa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ortonworks.com/hadoop-tutorial/how-to-visualize-website-clickstream-data/" TargetMode="Externa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hyperlink" Target="http://datascientistinsights.com/2013/01/29/six-types-of-analyses-every-data-scientist-should-know/" TargetMode="Externa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7543800" cy="2593975"/>
          </a:xfrm>
        </p:spPr>
        <p:txBody>
          <a:bodyPr/>
          <a:lstStyle/>
          <a:p>
            <a:r>
              <a:rPr lang="en-US" dirty="0" smtClean="0"/>
              <a:t>Big Data</a:t>
            </a:r>
            <a:endParaRPr lang="en-US" dirty="0"/>
          </a:p>
        </p:txBody>
      </p:sp>
      <p:sp>
        <p:nvSpPr>
          <p:cNvPr id="3" name="Subtitle 2"/>
          <p:cNvSpPr>
            <a:spLocks noGrp="1"/>
          </p:cNvSpPr>
          <p:nvPr>
            <p:ph type="subTitle" idx="1"/>
          </p:nvPr>
        </p:nvSpPr>
        <p:spPr/>
        <p:txBody>
          <a:bodyPr/>
          <a:lstStyle/>
          <a:p>
            <a:r>
              <a:rPr lang="en-US" dirty="0" smtClean="0"/>
              <a:t>Wiselin Mathuram</a:t>
            </a:r>
            <a:endParaRPr lang="en-US" dirty="0"/>
          </a:p>
        </p:txBody>
      </p:sp>
    </p:spTree>
    <p:extLst>
      <p:ext uri="{BB962C8B-B14F-4D97-AF65-F5344CB8AC3E}">
        <p14:creationId xmlns:p14="http://schemas.microsoft.com/office/powerpoint/2010/main" val="74271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Architecture (</a:t>
            </a:r>
            <a:r>
              <a:rPr lang="en-US" dirty="0" smtClean="0">
                <a:hlinkClick r:id="rId2"/>
              </a:rPr>
              <a:t>link</a:t>
            </a:r>
            <a:r>
              <a:rPr lang="en-US" dirty="0" smtClean="0"/>
              <a:t>)</a:t>
            </a:r>
            <a:endParaRPr lang="en-US" dirty="0"/>
          </a:p>
        </p:txBody>
      </p:sp>
      <p:pic>
        <p:nvPicPr>
          <p:cNvPr id="1026" name="Picture 2" descr="big data reference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12689"/>
            <a:ext cx="6553200"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61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155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706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18556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740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7696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3943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962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984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(Cont..)</a:t>
            </a:r>
            <a:endParaRPr lang="en-US" dirty="0"/>
          </a:p>
        </p:txBody>
      </p:sp>
      <p:pic>
        <p:nvPicPr>
          <p:cNvPr id="3074" name="Picture 2" descr="http://stevenimmons.org/wp-content/uploads/2012/02/hadoo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6096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78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786267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564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 y="76200"/>
            <a:ext cx="8382000" cy="559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822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 y="533400"/>
            <a:ext cx="8357412"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428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280323"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082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a:t>
            </a:r>
          </a:p>
        </p:txBody>
      </p:sp>
      <p:pic>
        <p:nvPicPr>
          <p:cNvPr id="1026" name="Picture 2" descr="https://upload.wikimedia.org/wikipedia/commons/thumb/9/94/Gartner_Hype_Cycle.svg/559px-Gartner_Hype_Cycle.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4962" y="2271712"/>
            <a:ext cx="532447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54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7588340" cy="5399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453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01858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210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6604000" y="4787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1308100" y="3683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229702" y="-63500"/>
            <a:ext cx="8588861" cy="838200"/>
          </a:xfrm>
        </p:spPr>
        <p:txBody>
          <a:bodyPr/>
          <a:lstStyle/>
          <a:p>
            <a:r>
              <a:rPr lang="en-US" i="1" dirty="0" smtClean="0"/>
              <a:t>Cybersecurity                                                Your View?</a:t>
            </a:r>
            <a:endParaRPr lang="en-US" i="1" dirty="0"/>
          </a:p>
        </p:txBody>
      </p:sp>
      <p:sp>
        <p:nvSpPr>
          <p:cNvPr id="3" name="Oval 2"/>
          <p:cNvSpPr/>
          <p:nvPr/>
        </p:nvSpPr>
        <p:spPr>
          <a:xfrm>
            <a:off x="4699000" y="8001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TextBox 3"/>
          <p:cNvSpPr txBox="1"/>
          <p:nvPr/>
        </p:nvSpPr>
        <p:spPr>
          <a:xfrm>
            <a:off x="4816648" y="1003310"/>
            <a:ext cx="670505" cy="461665"/>
          </a:xfrm>
          <a:prstGeom prst="rect">
            <a:avLst/>
          </a:prstGeom>
          <a:noFill/>
        </p:spPr>
        <p:txBody>
          <a:bodyPr wrap="none" rtlCol="0">
            <a:spAutoFit/>
          </a:bodyPr>
          <a:lstStyle/>
          <a:p>
            <a:pPr algn="ctr"/>
            <a:r>
              <a:rPr lang="en-US" sz="1200" dirty="0" smtClean="0"/>
              <a:t>Internal</a:t>
            </a:r>
          </a:p>
          <a:p>
            <a:pPr algn="ctr"/>
            <a:r>
              <a:rPr lang="en-US" sz="1200" dirty="0" smtClean="0"/>
              <a:t>Policies</a:t>
            </a:r>
            <a:endParaRPr lang="en-US" sz="1200" dirty="0"/>
          </a:p>
        </p:txBody>
      </p:sp>
      <p:sp>
        <p:nvSpPr>
          <p:cNvPr id="5" name="Oval 4"/>
          <p:cNvSpPr/>
          <p:nvPr/>
        </p:nvSpPr>
        <p:spPr>
          <a:xfrm>
            <a:off x="1917700" y="4343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extBox 5"/>
          <p:cNvSpPr txBox="1"/>
          <p:nvPr/>
        </p:nvSpPr>
        <p:spPr>
          <a:xfrm>
            <a:off x="2042157" y="4660910"/>
            <a:ext cx="707694" cy="276999"/>
          </a:xfrm>
          <a:prstGeom prst="rect">
            <a:avLst/>
          </a:prstGeom>
          <a:noFill/>
        </p:spPr>
        <p:txBody>
          <a:bodyPr wrap="none" rtlCol="0">
            <a:spAutoFit/>
          </a:bodyPr>
          <a:lstStyle/>
          <a:p>
            <a:pPr algn="ctr"/>
            <a:r>
              <a:rPr lang="en-US" sz="1200" dirty="0" smtClean="0"/>
              <a:t>Partners</a:t>
            </a:r>
          </a:p>
        </p:txBody>
      </p:sp>
      <p:sp>
        <p:nvSpPr>
          <p:cNvPr id="8" name="TextBox 7"/>
          <p:cNvSpPr txBox="1"/>
          <p:nvPr/>
        </p:nvSpPr>
        <p:spPr>
          <a:xfrm>
            <a:off x="1372058" y="4013200"/>
            <a:ext cx="803297" cy="276999"/>
          </a:xfrm>
          <a:prstGeom prst="rect">
            <a:avLst/>
          </a:prstGeom>
          <a:noFill/>
        </p:spPr>
        <p:txBody>
          <a:bodyPr wrap="none" rtlCol="0">
            <a:spAutoFit/>
          </a:bodyPr>
          <a:lstStyle/>
          <a:p>
            <a:pPr algn="ctr"/>
            <a:r>
              <a:rPr lang="en-US" sz="1200" dirty="0" smtClean="0"/>
              <a:t>Education</a:t>
            </a:r>
          </a:p>
        </p:txBody>
      </p:sp>
      <p:sp>
        <p:nvSpPr>
          <p:cNvPr id="9" name="Oval 8"/>
          <p:cNvSpPr/>
          <p:nvPr/>
        </p:nvSpPr>
        <p:spPr>
          <a:xfrm>
            <a:off x="1511301" y="2311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1714776" y="2527310"/>
            <a:ext cx="498856" cy="461665"/>
          </a:xfrm>
          <a:prstGeom prst="rect">
            <a:avLst/>
          </a:prstGeom>
          <a:noFill/>
        </p:spPr>
        <p:txBody>
          <a:bodyPr wrap="none" rtlCol="0">
            <a:spAutoFit/>
          </a:bodyPr>
          <a:lstStyle/>
          <a:p>
            <a:pPr algn="ctr"/>
            <a:r>
              <a:rPr lang="en-US" sz="1200" dirty="0" smtClean="0"/>
              <a:t>DOD</a:t>
            </a:r>
          </a:p>
          <a:p>
            <a:pPr algn="ctr"/>
            <a:r>
              <a:rPr lang="en-US" sz="1200" dirty="0" smtClean="0"/>
              <a:t>8570</a:t>
            </a:r>
          </a:p>
        </p:txBody>
      </p:sp>
      <p:sp>
        <p:nvSpPr>
          <p:cNvPr id="11" name="Oval 10"/>
          <p:cNvSpPr/>
          <p:nvPr/>
        </p:nvSpPr>
        <p:spPr>
          <a:xfrm>
            <a:off x="3835401" y="8382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3814640" y="1066810"/>
            <a:ext cx="971356" cy="461665"/>
          </a:xfrm>
          <a:prstGeom prst="rect">
            <a:avLst/>
          </a:prstGeom>
          <a:noFill/>
        </p:spPr>
        <p:txBody>
          <a:bodyPr wrap="none" rtlCol="0">
            <a:spAutoFit/>
          </a:bodyPr>
          <a:lstStyle/>
          <a:p>
            <a:pPr algn="ctr"/>
            <a:r>
              <a:rPr lang="en-US" sz="1200" dirty="0" smtClean="0"/>
              <a:t>Government</a:t>
            </a:r>
          </a:p>
          <a:p>
            <a:pPr algn="ctr"/>
            <a:r>
              <a:rPr lang="en-US" sz="1200" dirty="0" smtClean="0"/>
              <a:t>Regulations</a:t>
            </a:r>
            <a:endParaRPr lang="en-US" sz="1200" dirty="0"/>
          </a:p>
        </p:txBody>
      </p:sp>
      <p:sp>
        <p:nvSpPr>
          <p:cNvPr id="13" name="Oval 12"/>
          <p:cNvSpPr/>
          <p:nvPr/>
        </p:nvSpPr>
        <p:spPr>
          <a:xfrm>
            <a:off x="5308601" y="1397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TextBox 13"/>
          <p:cNvSpPr txBox="1"/>
          <p:nvPr/>
        </p:nvSpPr>
        <p:spPr>
          <a:xfrm>
            <a:off x="5487161" y="1638300"/>
            <a:ext cx="548676" cy="461665"/>
          </a:xfrm>
          <a:prstGeom prst="rect">
            <a:avLst/>
          </a:prstGeom>
          <a:noFill/>
        </p:spPr>
        <p:txBody>
          <a:bodyPr wrap="none" rtlCol="0">
            <a:spAutoFit/>
          </a:bodyPr>
          <a:lstStyle/>
          <a:p>
            <a:pPr algn="ctr"/>
            <a:r>
              <a:rPr lang="en-US" sz="1200" dirty="0" smtClean="0"/>
              <a:t>NIST</a:t>
            </a:r>
          </a:p>
          <a:p>
            <a:pPr algn="ctr"/>
            <a:r>
              <a:rPr lang="en-US" sz="1200" dirty="0" smtClean="0"/>
              <a:t>Policy</a:t>
            </a:r>
          </a:p>
        </p:txBody>
      </p:sp>
      <p:sp>
        <p:nvSpPr>
          <p:cNvPr id="15" name="Oval 14"/>
          <p:cNvSpPr/>
          <p:nvPr/>
        </p:nvSpPr>
        <p:spPr>
          <a:xfrm>
            <a:off x="6883400" y="4813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extBox 15"/>
          <p:cNvSpPr txBox="1"/>
          <p:nvPr/>
        </p:nvSpPr>
        <p:spPr>
          <a:xfrm>
            <a:off x="6967925" y="5130810"/>
            <a:ext cx="711350" cy="276999"/>
          </a:xfrm>
          <a:prstGeom prst="rect">
            <a:avLst/>
          </a:prstGeom>
          <a:noFill/>
        </p:spPr>
        <p:txBody>
          <a:bodyPr wrap="none" rtlCol="0">
            <a:spAutoFit/>
          </a:bodyPr>
          <a:lstStyle/>
          <a:p>
            <a:pPr algn="ctr"/>
            <a:r>
              <a:rPr lang="en-US" sz="1200" dirty="0" smtClean="0"/>
              <a:t>MS-ISAC</a:t>
            </a:r>
          </a:p>
        </p:txBody>
      </p:sp>
      <p:sp>
        <p:nvSpPr>
          <p:cNvPr id="17" name="Oval 16"/>
          <p:cNvSpPr/>
          <p:nvPr/>
        </p:nvSpPr>
        <p:spPr>
          <a:xfrm>
            <a:off x="6591300" y="40322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TextBox 17"/>
          <p:cNvSpPr txBox="1"/>
          <p:nvPr/>
        </p:nvSpPr>
        <p:spPr>
          <a:xfrm>
            <a:off x="6782620" y="4273560"/>
            <a:ext cx="523157" cy="461665"/>
          </a:xfrm>
          <a:prstGeom prst="rect">
            <a:avLst/>
          </a:prstGeom>
          <a:noFill/>
        </p:spPr>
        <p:txBody>
          <a:bodyPr wrap="none" rtlCol="0">
            <a:spAutoFit/>
          </a:bodyPr>
          <a:lstStyle/>
          <a:p>
            <a:pPr algn="ctr"/>
            <a:r>
              <a:rPr lang="en-US" sz="1200" dirty="0" smtClean="0"/>
              <a:t>NERC</a:t>
            </a:r>
          </a:p>
          <a:p>
            <a:pPr algn="ctr"/>
            <a:r>
              <a:rPr lang="en-US" sz="1200" dirty="0" smtClean="0"/>
              <a:t>CIP</a:t>
            </a:r>
          </a:p>
        </p:txBody>
      </p:sp>
      <p:sp>
        <p:nvSpPr>
          <p:cNvPr id="19" name="Oval 18"/>
          <p:cNvSpPr/>
          <p:nvPr/>
        </p:nvSpPr>
        <p:spPr>
          <a:xfrm>
            <a:off x="1917700" y="2374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 name="TextBox 19"/>
          <p:cNvSpPr txBox="1"/>
          <p:nvPr/>
        </p:nvSpPr>
        <p:spPr>
          <a:xfrm>
            <a:off x="2044700" y="2933625"/>
            <a:ext cx="2120900" cy="1200328"/>
          </a:xfrm>
          <a:prstGeom prst="rect">
            <a:avLst/>
          </a:prstGeom>
          <a:noFill/>
        </p:spPr>
        <p:txBody>
          <a:bodyPr wrap="square" rtlCol="0">
            <a:spAutoFit/>
          </a:bodyPr>
          <a:lstStyle/>
          <a:p>
            <a:pPr algn="ctr"/>
            <a:r>
              <a:rPr lang="en-US" sz="2400" dirty="0" smtClean="0"/>
              <a:t>Intellectual</a:t>
            </a:r>
          </a:p>
          <a:p>
            <a:pPr algn="ctr"/>
            <a:r>
              <a:rPr lang="en-US" sz="2400" dirty="0" smtClean="0"/>
              <a:t>Property</a:t>
            </a:r>
          </a:p>
          <a:p>
            <a:pPr algn="ctr"/>
            <a:r>
              <a:rPr lang="en-US" sz="2400" dirty="0" smtClean="0"/>
              <a:t>Theft</a:t>
            </a:r>
          </a:p>
        </p:txBody>
      </p:sp>
      <p:sp>
        <p:nvSpPr>
          <p:cNvPr id="21" name="Oval 20"/>
          <p:cNvSpPr/>
          <p:nvPr/>
        </p:nvSpPr>
        <p:spPr>
          <a:xfrm>
            <a:off x="3987800" y="3048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TextBox 21"/>
          <p:cNvSpPr txBox="1"/>
          <p:nvPr/>
        </p:nvSpPr>
        <p:spPr>
          <a:xfrm>
            <a:off x="3746500" y="3708325"/>
            <a:ext cx="2387600" cy="369332"/>
          </a:xfrm>
          <a:prstGeom prst="rect">
            <a:avLst/>
          </a:prstGeom>
          <a:noFill/>
        </p:spPr>
        <p:txBody>
          <a:bodyPr wrap="square" rtlCol="0">
            <a:spAutoFit/>
          </a:bodyPr>
          <a:lstStyle/>
          <a:p>
            <a:pPr algn="ctr"/>
            <a:r>
              <a:rPr lang="en-US" dirty="0" smtClean="0"/>
              <a:t>Embarrassment</a:t>
            </a:r>
          </a:p>
        </p:txBody>
      </p:sp>
      <p:sp>
        <p:nvSpPr>
          <p:cNvPr id="23" name="Oval 22"/>
          <p:cNvSpPr/>
          <p:nvPr/>
        </p:nvSpPr>
        <p:spPr>
          <a:xfrm>
            <a:off x="4737100" y="40513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TextBox 23"/>
          <p:cNvSpPr txBox="1"/>
          <p:nvPr/>
        </p:nvSpPr>
        <p:spPr>
          <a:xfrm>
            <a:off x="4826000" y="4775135"/>
            <a:ext cx="2120900" cy="830997"/>
          </a:xfrm>
          <a:prstGeom prst="rect">
            <a:avLst/>
          </a:prstGeom>
          <a:noFill/>
        </p:spPr>
        <p:txBody>
          <a:bodyPr wrap="square" rtlCol="0">
            <a:spAutoFit/>
          </a:bodyPr>
          <a:lstStyle/>
          <a:p>
            <a:pPr algn="ctr"/>
            <a:r>
              <a:rPr lang="en-US" sz="2400" dirty="0" smtClean="0"/>
              <a:t>Money</a:t>
            </a:r>
          </a:p>
          <a:p>
            <a:pPr algn="ctr"/>
            <a:r>
              <a:rPr lang="en-US" sz="2400" dirty="0" smtClean="0"/>
              <a:t>Theft</a:t>
            </a:r>
          </a:p>
        </p:txBody>
      </p:sp>
      <p:sp>
        <p:nvSpPr>
          <p:cNvPr id="25" name="Oval 24"/>
          <p:cNvSpPr/>
          <p:nvPr/>
        </p:nvSpPr>
        <p:spPr>
          <a:xfrm>
            <a:off x="2463800" y="4152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TextBox 25"/>
          <p:cNvSpPr txBox="1"/>
          <p:nvPr/>
        </p:nvSpPr>
        <p:spPr>
          <a:xfrm>
            <a:off x="2552700" y="4737025"/>
            <a:ext cx="2120900" cy="1200328"/>
          </a:xfrm>
          <a:prstGeom prst="rect">
            <a:avLst/>
          </a:prstGeom>
          <a:noFill/>
        </p:spPr>
        <p:txBody>
          <a:bodyPr wrap="square" rtlCol="0">
            <a:spAutoFit/>
          </a:bodyPr>
          <a:lstStyle/>
          <a:p>
            <a:pPr algn="ctr"/>
            <a:r>
              <a:rPr lang="en-US" sz="2400" dirty="0" smtClean="0"/>
              <a:t>Protecting</a:t>
            </a:r>
          </a:p>
          <a:p>
            <a:pPr algn="ctr"/>
            <a:r>
              <a:rPr lang="en-US" sz="2400" dirty="0" smtClean="0"/>
              <a:t>National </a:t>
            </a:r>
          </a:p>
          <a:p>
            <a:pPr algn="ctr"/>
            <a:r>
              <a:rPr lang="en-US" sz="2400" dirty="0" smtClean="0"/>
              <a:t>Security</a:t>
            </a:r>
          </a:p>
        </p:txBody>
      </p:sp>
      <p:sp>
        <p:nvSpPr>
          <p:cNvPr id="27" name="Oval 26"/>
          <p:cNvSpPr/>
          <p:nvPr/>
        </p:nvSpPr>
        <p:spPr>
          <a:xfrm>
            <a:off x="5334000" y="19431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TextBox 27"/>
          <p:cNvSpPr txBox="1"/>
          <p:nvPr/>
        </p:nvSpPr>
        <p:spPr>
          <a:xfrm>
            <a:off x="5422900" y="2895535"/>
            <a:ext cx="2120900" cy="461665"/>
          </a:xfrm>
          <a:prstGeom prst="rect">
            <a:avLst/>
          </a:prstGeom>
          <a:noFill/>
        </p:spPr>
        <p:txBody>
          <a:bodyPr wrap="square" rtlCol="0">
            <a:spAutoFit/>
          </a:bodyPr>
          <a:lstStyle/>
          <a:p>
            <a:pPr algn="ctr"/>
            <a:r>
              <a:rPr lang="en-US" sz="2400" dirty="0" smtClean="0"/>
              <a:t>PII Theft</a:t>
            </a:r>
          </a:p>
        </p:txBody>
      </p:sp>
      <p:sp>
        <p:nvSpPr>
          <p:cNvPr id="29" name="Oval 28"/>
          <p:cNvSpPr/>
          <p:nvPr/>
        </p:nvSpPr>
        <p:spPr>
          <a:xfrm>
            <a:off x="3784600" y="14859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3797300" y="2031935"/>
            <a:ext cx="1816100" cy="646331"/>
          </a:xfrm>
          <a:prstGeom prst="rect">
            <a:avLst/>
          </a:prstGeom>
          <a:noFill/>
        </p:spPr>
        <p:txBody>
          <a:bodyPr wrap="square" rtlCol="0">
            <a:spAutoFit/>
          </a:bodyPr>
          <a:lstStyle/>
          <a:p>
            <a:pPr algn="ctr"/>
            <a:r>
              <a:rPr lang="en-US" dirty="0" smtClean="0"/>
              <a:t>Property</a:t>
            </a:r>
          </a:p>
          <a:p>
            <a:pPr algn="ctr"/>
            <a:r>
              <a:rPr lang="en-US" dirty="0" smtClean="0"/>
              <a:t>Destruction</a:t>
            </a:r>
          </a:p>
        </p:txBody>
      </p:sp>
      <p:sp>
        <p:nvSpPr>
          <p:cNvPr id="31" name="Oval 30"/>
          <p:cNvSpPr/>
          <p:nvPr/>
        </p:nvSpPr>
        <p:spPr>
          <a:xfrm>
            <a:off x="2108200" y="965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TextBox 31"/>
          <p:cNvSpPr txBox="1"/>
          <p:nvPr/>
        </p:nvSpPr>
        <p:spPr>
          <a:xfrm>
            <a:off x="2108200" y="1587426"/>
            <a:ext cx="1816100" cy="646331"/>
          </a:xfrm>
          <a:prstGeom prst="rect">
            <a:avLst/>
          </a:prstGeom>
          <a:noFill/>
        </p:spPr>
        <p:txBody>
          <a:bodyPr wrap="square" rtlCol="0">
            <a:spAutoFit/>
          </a:bodyPr>
          <a:lstStyle/>
          <a:p>
            <a:pPr algn="ctr"/>
            <a:r>
              <a:rPr lang="en-US" dirty="0" smtClean="0"/>
              <a:t>Revenue</a:t>
            </a:r>
          </a:p>
          <a:p>
            <a:pPr algn="ctr"/>
            <a:r>
              <a:rPr lang="en-US" dirty="0" smtClean="0"/>
              <a:t>Loss</a:t>
            </a:r>
          </a:p>
        </p:txBody>
      </p:sp>
      <p:sp>
        <p:nvSpPr>
          <p:cNvPr id="33" name="Oval 32"/>
          <p:cNvSpPr/>
          <p:nvPr/>
        </p:nvSpPr>
        <p:spPr>
          <a:xfrm>
            <a:off x="457200" y="459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TextBox 33"/>
          <p:cNvSpPr txBox="1"/>
          <p:nvPr/>
        </p:nvSpPr>
        <p:spPr>
          <a:xfrm>
            <a:off x="457200" y="5219635"/>
            <a:ext cx="1816100" cy="646331"/>
          </a:xfrm>
          <a:prstGeom prst="rect">
            <a:avLst/>
          </a:prstGeom>
          <a:noFill/>
        </p:spPr>
        <p:txBody>
          <a:bodyPr wrap="square" rtlCol="0">
            <a:spAutoFit/>
          </a:bodyPr>
          <a:lstStyle/>
          <a:p>
            <a:pPr algn="ctr"/>
            <a:r>
              <a:rPr lang="en-US" dirty="0" smtClean="0"/>
              <a:t>Insider</a:t>
            </a:r>
          </a:p>
          <a:p>
            <a:pPr algn="ctr"/>
            <a:r>
              <a:rPr lang="en-US" dirty="0" smtClean="0"/>
              <a:t>Threat</a:t>
            </a:r>
          </a:p>
        </p:txBody>
      </p:sp>
      <p:sp>
        <p:nvSpPr>
          <p:cNvPr id="35" name="Oval 34"/>
          <p:cNvSpPr/>
          <p:nvPr/>
        </p:nvSpPr>
        <p:spPr>
          <a:xfrm>
            <a:off x="7302500" y="3556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7302500" y="3962325"/>
            <a:ext cx="1816100" cy="923330"/>
          </a:xfrm>
          <a:prstGeom prst="rect">
            <a:avLst/>
          </a:prstGeom>
          <a:noFill/>
        </p:spPr>
        <p:txBody>
          <a:bodyPr wrap="square" rtlCol="0">
            <a:spAutoFit/>
          </a:bodyPr>
          <a:lstStyle/>
          <a:p>
            <a:pPr algn="ctr"/>
            <a:r>
              <a:rPr lang="en-US" dirty="0" smtClean="0"/>
              <a:t>Advanced</a:t>
            </a:r>
          </a:p>
          <a:p>
            <a:pPr algn="ctr"/>
            <a:r>
              <a:rPr lang="en-US" dirty="0" smtClean="0"/>
              <a:t>Persistent</a:t>
            </a:r>
          </a:p>
          <a:p>
            <a:pPr algn="ctr"/>
            <a:r>
              <a:rPr lang="en-US" dirty="0" smtClean="0"/>
              <a:t>Threat</a:t>
            </a:r>
          </a:p>
        </p:txBody>
      </p:sp>
      <p:sp>
        <p:nvSpPr>
          <p:cNvPr id="37" name="Oval 36"/>
          <p:cNvSpPr/>
          <p:nvPr/>
        </p:nvSpPr>
        <p:spPr>
          <a:xfrm>
            <a:off x="6134100" y="736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TextBox 37"/>
          <p:cNvSpPr txBox="1"/>
          <p:nvPr/>
        </p:nvSpPr>
        <p:spPr>
          <a:xfrm>
            <a:off x="6134100" y="1409625"/>
            <a:ext cx="1816100" cy="369332"/>
          </a:xfrm>
          <a:prstGeom prst="rect">
            <a:avLst/>
          </a:prstGeom>
          <a:noFill/>
        </p:spPr>
        <p:txBody>
          <a:bodyPr wrap="square" rtlCol="0">
            <a:spAutoFit/>
          </a:bodyPr>
          <a:lstStyle/>
          <a:p>
            <a:pPr algn="ctr"/>
            <a:r>
              <a:rPr lang="en-US" dirty="0" smtClean="0"/>
              <a:t>Malware</a:t>
            </a:r>
          </a:p>
        </p:txBody>
      </p:sp>
      <p:sp>
        <p:nvSpPr>
          <p:cNvPr id="39" name="Oval 38"/>
          <p:cNvSpPr/>
          <p:nvPr/>
        </p:nvSpPr>
        <p:spPr>
          <a:xfrm>
            <a:off x="-63500" y="2387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TextBox 39"/>
          <p:cNvSpPr txBox="1"/>
          <p:nvPr/>
        </p:nvSpPr>
        <p:spPr>
          <a:xfrm>
            <a:off x="-50800" y="3136825"/>
            <a:ext cx="1816100" cy="369332"/>
          </a:xfrm>
          <a:prstGeom prst="rect">
            <a:avLst/>
          </a:prstGeom>
          <a:noFill/>
        </p:spPr>
        <p:txBody>
          <a:bodyPr wrap="square" rtlCol="0">
            <a:spAutoFit/>
          </a:bodyPr>
          <a:lstStyle/>
          <a:p>
            <a:pPr algn="ctr"/>
            <a:r>
              <a:rPr lang="en-US" dirty="0" smtClean="0"/>
              <a:t>Hackers</a:t>
            </a:r>
          </a:p>
        </p:txBody>
      </p:sp>
      <p:sp>
        <p:nvSpPr>
          <p:cNvPr id="41" name="Oval 40"/>
          <p:cNvSpPr/>
          <p:nvPr/>
        </p:nvSpPr>
        <p:spPr>
          <a:xfrm>
            <a:off x="8140701" y="1257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TextBox 41"/>
          <p:cNvSpPr txBox="1"/>
          <p:nvPr/>
        </p:nvSpPr>
        <p:spPr>
          <a:xfrm>
            <a:off x="8223699" y="1549410"/>
            <a:ext cx="790602" cy="276999"/>
          </a:xfrm>
          <a:prstGeom prst="rect">
            <a:avLst/>
          </a:prstGeom>
          <a:noFill/>
        </p:spPr>
        <p:txBody>
          <a:bodyPr wrap="none" rtlCol="0">
            <a:spAutoFit/>
          </a:bodyPr>
          <a:lstStyle/>
          <a:p>
            <a:pPr algn="ctr"/>
            <a:r>
              <a:rPr lang="en-US" sz="1200" dirty="0" smtClean="0"/>
              <a:t>Customer</a:t>
            </a:r>
          </a:p>
        </p:txBody>
      </p:sp>
      <p:sp>
        <p:nvSpPr>
          <p:cNvPr id="43" name="Oval 42"/>
          <p:cNvSpPr/>
          <p:nvPr/>
        </p:nvSpPr>
        <p:spPr>
          <a:xfrm>
            <a:off x="7556500" y="8509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TextBox 43"/>
          <p:cNvSpPr txBox="1"/>
          <p:nvPr/>
        </p:nvSpPr>
        <p:spPr>
          <a:xfrm>
            <a:off x="7572312" y="1181110"/>
            <a:ext cx="872803" cy="276999"/>
          </a:xfrm>
          <a:prstGeom prst="rect">
            <a:avLst/>
          </a:prstGeom>
          <a:noFill/>
        </p:spPr>
        <p:txBody>
          <a:bodyPr wrap="none" rtlCol="0">
            <a:spAutoFit/>
          </a:bodyPr>
          <a:lstStyle/>
          <a:p>
            <a:pPr algn="ctr"/>
            <a:r>
              <a:rPr lang="en-US" sz="1200" dirty="0" smtClean="0"/>
              <a:t>Reputation</a:t>
            </a:r>
          </a:p>
        </p:txBody>
      </p:sp>
      <p:sp>
        <p:nvSpPr>
          <p:cNvPr id="46" name="Oval 45"/>
          <p:cNvSpPr/>
          <p:nvPr/>
        </p:nvSpPr>
        <p:spPr>
          <a:xfrm>
            <a:off x="7404100" y="1981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7" name="TextBox 46"/>
          <p:cNvSpPr txBox="1"/>
          <p:nvPr/>
        </p:nvSpPr>
        <p:spPr>
          <a:xfrm>
            <a:off x="7391400" y="2679625"/>
            <a:ext cx="1816100" cy="369332"/>
          </a:xfrm>
          <a:prstGeom prst="rect">
            <a:avLst/>
          </a:prstGeom>
          <a:noFill/>
        </p:spPr>
        <p:txBody>
          <a:bodyPr wrap="square" rtlCol="0">
            <a:spAutoFit/>
          </a:bodyPr>
          <a:lstStyle/>
          <a:p>
            <a:pPr algn="ctr"/>
            <a:r>
              <a:rPr lang="en-US" dirty="0" smtClean="0"/>
              <a:t>Anonymous</a:t>
            </a:r>
          </a:p>
        </p:txBody>
      </p:sp>
      <p:sp>
        <p:nvSpPr>
          <p:cNvPr id="48" name="Oval 47"/>
          <p:cNvSpPr/>
          <p:nvPr/>
        </p:nvSpPr>
        <p:spPr>
          <a:xfrm>
            <a:off x="431800" y="78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9" name="TextBox 48"/>
          <p:cNvSpPr txBox="1"/>
          <p:nvPr/>
        </p:nvSpPr>
        <p:spPr>
          <a:xfrm>
            <a:off x="444500" y="1358835"/>
            <a:ext cx="1816100" cy="646331"/>
          </a:xfrm>
          <a:prstGeom prst="rect">
            <a:avLst/>
          </a:prstGeom>
          <a:noFill/>
        </p:spPr>
        <p:txBody>
          <a:bodyPr wrap="square" rtlCol="0">
            <a:spAutoFit/>
          </a:bodyPr>
          <a:lstStyle/>
          <a:p>
            <a:pPr algn="ctr"/>
            <a:r>
              <a:rPr lang="en-US" dirty="0" smtClean="0"/>
              <a:t>Nation</a:t>
            </a:r>
          </a:p>
          <a:p>
            <a:pPr algn="ctr"/>
            <a:r>
              <a:rPr lang="en-US" dirty="0" smtClean="0"/>
              <a:t>States</a:t>
            </a:r>
          </a:p>
        </p:txBody>
      </p:sp>
      <p:sp>
        <p:nvSpPr>
          <p:cNvPr id="50" name="Oval 49"/>
          <p:cNvSpPr/>
          <p:nvPr/>
        </p:nvSpPr>
        <p:spPr>
          <a:xfrm>
            <a:off x="101600" y="41211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1" name="TextBox 50"/>
          <p:cNvSpPr txBox="1"/>
          <p:nvPr/>
        </p:nvSpPr>
        <p:spPr>
          <a:xfrm>
            <a:off x="116746" y="4438660"/>
            <a:ext cx="824714" cy="276999"/>
          </a:xfrm>
          <a:prstGeom prst="rect">
            <a:avLst/>
          </a:prstGeom>
          <a:noFill/>
        </p:spPr>
        <p:txBody>
          <a:bodyPr wrap="none" rtlCol="0">
            <a:spAutoFit/>
          </a:bodyPr>
          <a:lstStyle/>
          <a:p>
            <a:pPr algn="ctr"/>
            <a:r>
              <a:rPr lang="en-US" sz="1200" dirty="0" smtClean="0"/>
              <a:t>SAM 8500</a:t>
            </a:r>
          </a:p>
        </p:txBody>
      </p:sp>
      <p:sp>
        <p:nvSpPr>
          <p:cNvPr id="53" name="TextBox 52"/>
          <p:cNvSpPr txBox="1"/>
          <p:nvPr/>
        </p:nvSpPr>
        <p:spPr>
          <a:xfrm>
            <a:off x="6692900" y="5676835"/>
            <a:ext cx="2120900" cy="461665"/>
          </a:xfrm>
          <a:prstGeom prst="rect">
            <a:avLst/>
          </a:prstGeom>
          <a:noFill/>
        </p:spPr>
        <p:txBody>
          <a:bodyPr wrap="square" rtlCol="0">
            <a:spAutoFit/>
          </a:bodyPr>
          <a:lstStyle/>
          <a:p>
            <a:pPr algn="ctr"/>
            <a:r>
              <a:rPr lang="en-US" sz="2400" dirty="0" smtClean="0"/>
              <a:t>Espionage</a:t>
            </a:r>
          </a:p>
        </p:txBody>
      </p:sp>
      <p:sp>
        <p:nvSpPr>
          <p:cNvPr id="54" name="Oval 53"/>
          <p:cNvSpPr/>
          <p:nvPr/>
        </p:nvSpPr>
        <p:spPr>
          <a:xfrm>
            <a:off x="1866901" y="55054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TextBox 54"/>
          <p:cNvSpPr txBox="1"/>
          <p:nvPr/>
        </p:nvSpPr>
        <p:spPr>
          <a:xfrm>
            <a:off x="2081369" y="5721360"/>
            <a:ext cx="476862" cy="461665"/>
          </a:xfrm>
          <a:prstGeom prst="rect">
            <a:avLst/>
          </a:prstGeom>
          <a:noFill/>
        </p:spPr>
        <p:txBody>
          <a:bodyPr wrap="none" rtlCol="0">
            <a:spAutoFit/>
          </a:bodyPr>
          <a:lstStyle/>
          <a:p>
            <a:pPr algn="ctr"/>
            <a:r>
              <a:rPr lang="en-US" sz="1200" dirty="0" smtClean="0"/>
              <a:t>DISA</a:t>
            </a:r>
          </a:p>
          <a:p>
            <a:pPr algn="ctr"/>
            <a:r>
              <a:rPr lang="en-US" sz="1200" dirty="0" smtClean="0"/>
              <a:t>STIG</a:t>
            </a:r>
          </a:p>
        </p:txBody>
      </p:sp>
    </p:spTree>
    <p:extLst>
      <p:ext uri="{BB962C8B-B14F-4D97-AF65-F5344CB8AC3E}">
        <p14:creationId xmlns:p14="http://schemas.microsoft.com/office/powerpoint/2010/main" val="1482821216"/>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4247597"/>
            <a:ext cx="9144000" cy="1768003"/>
          </a:xfrm>
          <a:prstGeom prst="rect">
            <a:avLst/>
          </a:prstGeom>
          <a:gradFill flip="none" rotWithShape="1">
            <a:gsLst>
              <a:gs pos="0">
                <a:schemeClr val="bg1">
                  <a:lumMod val="50000"/>
                  <a:alpha val="50000"/>
                </a:schemeClr>
              </a:gs>
              <a:gs pos="100000">
                <a:srgbClr val="FFFFFF">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797" tIns="54398" rIns="108797" bIns="54398" rtlCol="0" anchor="ctr">
            <a:noAutofit/>
          </a:bodyPr>
          <a:lstStyle/>
          <a:p>
            <a:pPr algn="ctr"/>
            <a:endParaRPr lang="en-US" dirty="0" smtClean="0">
              <a:solidFill>
                <a:srgbClr val="FFFFFF"/>
              </a:solidFill>
              <a:latin typeface="Arial"/>
            </a:endParaRPr>
          </a:p>
        </p:txBody>
      </p:sp>
      <p:sp>
        <p:nvSpPr>
          <p:cNvPr id="25" name="TextBox 24"/>
          <p:cNvSpPr txBox="1"/>
          <p:nvPr/>
        </p:nvSpPr>
        <p:spPr>
          <a:xfrm>
            <a:off x="2920258" y="4247590"/>
            <a:ext cx="6106737" cy="694612"/>
          </a:xfrm>
          <a:prstGeom prst="rect">
            <a:avLst/>
          </a:prstGeom>
          <a:noFill/>
        </p:spPr>
        <p:txBody>
          <a:bodyPr wrap="none" lIns="108776" tIns="54387" rIns="108776" bIns="54387" rtlCol="0">
            <a:spAutoFit/>
          </a:bodyPr>
          <a:lstStyle/>
          <a:p>
            <a:pPr algn="r"/>
            <a:r>
              <a:rPr lang="en-US" sz="3800" dirty="0">
                <a:solidFill>
                  <a:schemeClr val="tx2"/>
                </a:solidFill>
                <a:latin typeface="Arial"/>
              </a:rPr>
              <a:t>DC | CLOUD TRANSITION</a:t>
            </a:r>
          </a:p>
        </p:txBody>
      </p:sp>
      <p:pic>
        <p:nvPicPr>
          <p:cNvPr id="20" name="Picture 19" descr="bottom bar.jpg"/>
          <p:cNvPicPr>
            <a:picLocks/>
          </p:cNvPicPr>
          <p:nvPr/>
        </p:nvPicPr>
        <p:blipFill>
          <a:blip r:embed="rId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35580" y="4871790"/>
            <a:ext cx="8230072" cy="21678"/>
          </a:xfrm>
          <a:prstGeom prst="rect">
            <a:avLst/>
          </a:prstGeom>
        </p:spPr>
      </p:pic>
      <p:sp>
        <p:nvSpPr>
          <p:cNvPr id="24" name="Rectangle 23"/>
          <p:cNvSpPr/>
          <p:nvPr/>
        </p:nvSpPr>
        <p:spPr>
          <a:xfrm>
            <a:off x="4244707" y="5315701"/>
            <a:ext cx="2110117" cy="541117"/>
          </a:xfrm>
          <a:prstGeom prst="rect">
            <a:avLst/>
          </a:prstGeom>
        </p:spPr>
        <p:txBody>
          <a:bodyPr wrap="square" lIns="48203" tIns="24102" rIns="48203" bIns="24102">
            <a:spAutoFit/>
          </a:bodyPr>
          <a:lstStyle/>
          <a:p>
            <a:r>
              <a:rPr lang="en-US" sz="1600" dirty="0">
                <a:solidFill>
                  <a:schemeClr val="bg1"/>
                </a:solidFill>
                <a:latin typeface="Arial"/>
              </a:rPr>
              <a:t>Unifying the network services</a:t>
            </a:r>
          </a:p>
        </p:txBody>
      </p:sp>
      <p:grpSp>
        <p:nvGrpSpPr>
          <p:cNvPr id="140" name="Group 139"/>
          <p:cNvGrpSpPr/>
          <p:nvPr/>
        </p:nvGrpSpPr>
        <p:grpSpPr>
          <a:xfrm>
            <a:off x="3733780" y="5179297"/>
            <a:ext cx="429476" cy="548640"/>
            <a:chOff x="6456685" y="7052371"/>
            <a:chExt cx="763512" cy="731520"/>
          </a:xfrm>
        </p:grpSpPr>
        <p:sp>
          <p:nvSpPr>
            <p:cNvPr id="90" name="Oval 314"/>
            <p:cNvSpPr>
              <a:spLocks/>
            </p:cNvSpPr>
            <p:nvPr/>
          </p:nvSpPr>
          <p:spPr bwMode="auto">
            <a:xfrm>
              <a:off x="6456685" y="7052371"/>
              <a:ext cx="763512"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91" name="Group 47"/>
            <p:cNvGrpSpPr/>
            <p:nvPr/>
          </p:nvGrpSpPr>
          <p:grpSpPr>
            <a:xfrm>
              <a:off x="6563433" y="7402415"/>
              <a:ext cx="537588" cy="245484"/>
              <a:chOff x="835385" y="2689907"/>
              <a:chExt cx="494779" cy="301247"/>
            </a:xfrm>
          </p:grpSpPr>
          <p:grpSp>
            <p:nvGrpSpPr>
              <p:cNvPr id="93" name="Group 48"/>
              <p:cNvGrpSpPr/>
              <p:nvPr/>
            </p:nvGrpSpPr>
            <p:grpSpPr>
              <a:xfrm>
                <a:off x="835385" y="2689907"/>
                <a:ext cx="114157" cy="301247"/>
                <a:chOff x="3014906" y="4577822"/>
                <a:chExt cx="216969" cy="572558"/>
              </a:xfrm>
            </p:grpSpPr>
            <p:sp>
              <p:nvSpPr>
                <p:cNvPr id="100" name="Oval 9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1" name="Trapezoid 10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4" name="Group 49"/>
              <p:cNvGrpSpPr/>
              <p:nvPr/>
            </p:nvGrpSpPr>
            <p:grpSpPr>
              <a:xfrm>
                <a:off x="1025696" y="2689907"/>
                <a:ext cx="114157" cy="301247"/>
                <a:chOff x="3014906" y="4577822"/>
                <a:chExt cx="216969" cy="572558"/>
              </a:xfrm>
            </p:grpSpPr>
            <p:sp>
              <p:nvSpPr>
                <p:cNvPr id="98" name="Oval 97"/>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9" name="Trapezoid 98"/>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5" name="Group 50"/>
              <p:cNvGrpSpPr/>
              <p:nvPr/>
            </p:nvGrpSpPr>
            <p:grpSpPr>
              <a:xfrm>
                <a:off x="1216007" y="2689907"/>
                <a:ext cx="114157" cy="301247"/>
                <a:chOff x="3014906" y="4577822"/>
                <a:chExt cx="216969" cy="572558"/>
              </a:xfrm>
            </p:grpSpPr>
            <p:sp>
              <p:nvSpPr>
                <p:cNvPr id="96" name="Oval 95"/>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Trapezoid 96"/>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sp>
          <p:nvSpPr>
            <p:cNvPr id="92" name="Oval 63"/>
            <p:cNvSpPr/>
            <p:nvPr/>
          </p:nvSpPr>
          <p:spPr>
            <a:xfrm>
              <a:off x="6636888" y="7121151"/>
              <a:ext cx="390681" cy="256624"/>
            </a:xfrm>
            <a:custGeom>
              <a:avLst/>
              <a:gdLst/>
              <a:ahLst/>
              <a:cxnLst/>
              <a:rect l="l" t="t" r="r" b="b"/>
              <a:pathLst>
                <a:path w="359570" h="314918">
                  <a:moveTo>
                    <a:pt x="248366" y="91443"/>
                  </a:moveTo>
                  <a:cubicBezTo>
                    <a:pt x="235741" y="91443"/>
                    <a:pt x="225506" y="101678"/>
                    <a:pt x="225506" y="114303"/>
                  </a:cubicBezTo>
                  <a:cubicBezTo>
                    <a:pt x="225506" y="126928"/>
                    <a:pt x="235741" y="137163"/>
                    <a:pt x="248366" y="137163"/>
                  </a:cubicBezTo>
                  <a:cubicBezTo>
                    <a:pt x="260991" y="137163"/>
                    <a:pt x="271226" y="126928"/>
                    <a:pt x="271226" y="114303"/>
                  </a:cubicBezTo>
                  <a:cubicBezTo>
                    <a:pt x="271226" y="101678"/>
                    <a:pt x="260991" y="91443"/>
                    <a:pt x="248366" y="91443"/>
                  </a:cubicBezTo>
                  <a:close/>
                  <a:moveTo>
                    <a:pt x="179785" y="91442"/>
                  </a:moveTo>
                  <a:cubicBezTo>
                    <a:pt x="167160" y="91442"/>
                    <a:pt x="156925" y="101677"/>
                    <a:pt x="156925" y="114302"/>
                  </a:cubicBezTo>
                  <a:cubicBezTo>
                    <a:pt x="156925" y="126927"/>
                    <a:pt x="167160" y="137162"/>
                    <a:pt x="179785" y="137162"/>
                  </a:cubicBezTo>
                  <a:cubicBezTo>
                    <a:pt x="192410" y="137162"/>
                    <a:pt x="202645" y="126927"/>
                    <a:pt x="202645" y="114302"/>
                  </a:cubicBezTo>
                  <a:cubicBezTo>
                    <a:pt x="202645" y="101677"/>
                    <a:pt x="192410" y="91442"/>
                    <a:pt x="179785" y="91442"/>
                  </a:cubicBezTo>
                  <a:close/>
                  <a:moveTo>
                    <a:pt x="111205" y="91441"/>
                  </a:moveTo>
                  <a:cubicBezTo>
                    <a:pt x="98580" y="91441"/>
                    <a:pt x="88345" y="101676"/>
                    <a:pt x="88345" y="114301"/>
                  </a:cubicBezTo>
                  <a:cubicBezTo>
                    <a:pt x="88345" y="126926"/>
                    <a:pt x="98580" y="137161"/>
                    <a:pt x="111205" y="137161"/>
                  </a:cubicBezTo>
                  <a:cubicBezTo>
                    <a:pt x="123830" y="137161"/>
                    <a:pt x="134065" y="126926"/>
                    <a:pt x="134065" y="114301"/>
                  </a:cubicBezTo>
                  <a:cubicBezTo>
                    <a:pt x="134065" y="101676"/>
                    <a:pt x="123830" y="91441"/>
                    <a:pt x="111205" y="91441"/>
                  </a:cubicBezTo>
                  <a:close/>
                  <a:moveTo>
                    <a:pt x="179785" y="0"/>
                  </a:moveTo>
                  <a:cubicBezTo>
                    <a:pt x="279078" y="0"/>
                    <a:pt x="359570" y="51174"/>
                    <a:pt x="359570" y="114300"/>
                  </a:cubicBezTo>
                  <a:cubicBezTo>
                    <a:pt x="359570" y="143601"/>
                    <a:pt x="342229" y="170326"/>
                    <a:pt x="313662" y="190272"/>
                  </a:cubicBezTo>
                  <a:lnTo>
                    <a:pt x="337434" y="283668"/>
                  </a:lnTo>
                  <a:lnTo>
                    <a:pt x="275364" y="208846"/>
                  </a:lnTo>
                  <a:cubicBezTo>
                    <a:pt x="253448" y="219054"/>
                    <a:pt x="227591" y="224636"/>
                    <a:pt x="199815" y="226029"/>
                  </a:cubicBezTo>
                  <a:lnTo>
                    <a:pt x="179785" y="314918"/>
                  </a:lnTo>
                  <a:lnTo>
                    <a:pt x="159901" y="226673"/>
                  </a:lnTo>
                  <a:cubicBezTo>
                    <a:pt x="131977" y="225867"/>
                    <a:pt x="106168" y="219532"/>
                    <a:pt x="84329" y="208698"/>
                  </a:cubicBezTo>
                  <a:lnTo>
                    <a:pt x="22138" y="283667"/>
                  </a:lnTo>
                  <a:lnTo>
                    <a:pt x="46220" y="189052"/>
                  </a:lnTo>
                  <a:cubicBezTo>
                    <a:pt x="17151" y="170031"/>
                    <a:pt x="0" y="143439"/>
                    <a:pt x="0" y="114300"/>
                  </a:cubicBezTo>
                  <a:cubicBezTo>
                    <a:pt x="0" y="51174"/>
                    <a:pt x="80492" y="0"/>
                    <a:pt x="17978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Arial"/>
              </a:endParaRPr>
            </a:p>
          </p:txBody>
        </p:sp>
      </p:grpSp>
      <p:sp>
        <p:nvSpPr>
          <p:cNvPr id="23" name="Rectangle 22"/>
          <p:cNvSpPr/>
          <p:nvPr/>
        </p:nvSpPr>
        <p:spPr>
          <a:xfrm>
            <a:off x="7041223" y="5263513"/>
            <a:ext cx="1884218" cy="541117"/>
          </a:xfrm>
          <a:prstGeom prst="rect">
            <a:avLst/>
          </a:prstGeom>
        </p:spPr>
        <p:txBody>
          <a:bodyPr wrap="square" lIns="48203" tIns="24102" rIns="48203" bIns="24102">
            <a:spAutoFit/>
          </a:bodyPr>
          <a:lstStyle/>
          <a:p>
            <a:r>
              <a:rPr lang="en-US" sz="1600" dirty="0">
                <a:solidFill>
                  <a:schemeClr val="bg1"/>
                </a:solidFill>
                <a:latin typeface="Arial"/>
              </a:rPr>
              <a:t>Securing multi-tenancy designs</a:t>
            </a:r>
          </a:p>
        </p:txBody>
      </p:sp>
      <p:grpSp>
        <p:nvGrpSpPr>
          <p:cNvPr id="141" name="Group 140"/>
          <p:cNvGrpSpPr/>
          <p:nvPr/>
        </p:nvGrpSpPr>
        <p:grpSpPr>
          <a:xfrm>
            <a:off x="6574267" y="5179297"/>
            <a:ext cx="408271" cy="548640"/>
            <a:chOff x="11411551" y="7052376"/>
            <a:chExt cx="725815" cy="731520"/>
          </a:xfrm>
        </p:grpSpPr>
        <p:sp>
          <p:nvSpPr>
            <p:cNvPr id="109" name="Oval 314"/>
            <p:cNvSpPr>
              <a:spLocks/>
            </p:cNvSpPr>
            <p:nvPr/>
          </p:nvSpPr>
          <p:spPr bwMode="auto">
            <a:xfrm>
              <a:off x="11411551" y="7052376"/>
              <a:ext cx="725815"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110" name="Group 20"/>
            <p:cNvGrpSpPr/>
            <p:nvPr/>
          </p:nvGrpSpPr>
          <p:grpSpPr>
            <a:xfrm>
              <a:off x="11515416" y="7169474"/>
              <a:ext cx="518436" cy="442634"/>
              <a:chOff x="-2800668" y="897370"/>
              <a:chExt cx="2205038" cy="2066925"/>
            </a:xfrm>
          </p:grpSpPr>
          <p:sp>
            <p:nvSpPr>
              <p:cNvPr id="111" name="Oval 6"/>
              <p:cNvSpPr>
                <a:spLocks noChangeArrowheads="1"/>
              </p:cNvSpPr>
              <p:nvPr/>
            </p:nvSpPr>
            <p:spPr bwMode="auto">
              <a:xfrm>
                <a:off x="-1969914" y="1074252"/>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2" name="Oval 7"/>
              <p:cNvSpPr>
                <a:spLocks noChangeArrowheads="1"/>
              </p:cNvSpPr>
              <p:nvPr/>
            </p:nvSpPr>
            <p:spPr bwMode="auto">
              <a:xfrm>
                <a:off x="-2669544" y="2297104"/>
                <a:ext cx="550554" cy="547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3" name="Oval 8"/>
              <p:cNvSpPr>
                <a:spLocks noChangeArrowheads="1"/>
              </p:cNvSpPr>
              <p:nvPr/>
            </p:nvSpPr>
            <p:spPr bwMode="auto">
              <a:xfrm>
                <a:off x="-1248867" y="2295703"/>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4" name="Freeform 9"/>
              <p:cNvSpPr>
                <a:spLocks noEditPoints="1"/>
              </p:cNvSpPr>
              <p:nvPr/>
            </p:nvSpPr>
            <p:spPr bwMode="auto">
              <a:xfrm>
                <a:off x="-2800668" y="897370"/>
                <a:ext cx="2205038" cy="2066925"/>
              </a:xfrm>
              <a:custGeom>
                <a:avLst/>
                <a:gdLst>
                  <a:gd name="T0" fmla="*/ 481 w 588"/>
                  <a:gd name="T1" fmla="*/ 335 h 551"/>
                  <a:gd name="T2" fmla="*/ 475 w 588"/>
                  <a:gd name="T3" fmla="*/ 336 h 551"/>
                  <a:gd name="T4" fmla="*/ 381 w 588"/>
                  <a:gd name="T5" fmla="*/ 185 h 551"/>
                  <a:gd name="T6" fmla="*/ 387 w 588"/>
                  <a:gd name="T7" fmla="*/ 67 h 551"/>
                  <a:gd name="T8" fmla="*/ 240 w 588"/>
                  <a:gd name="T9" fmla="*/ 30 h 551"/>
                  <a:gd name="T10" fmla="*/ 201 w 588"/>
                  <a:gd name="T11" fmla="*/ 177 h 551"/>
                  <a:gd name="T12" fmla="*/ 208 w 588"/>
                  <a:gd name="T13" fmla="*/ 187 h 551"/>
                  <a:gd name="T14" fmla="*/ 114 w 588"/>
                  <a:gd name="T15" fmla="*/ 336 h 551"/>
                  <a:gd name="T16" fmla="*/ 107 w 588"/>
                  <a:gd name="T17" fmla="*/ 335 h 551"/>
                  <a:gd name="T18" fmla="*/ 0 w 588"/>
                  <a:gd name="T19" fmla="*/ 443 h 551"/>
                  <a:gd name="T20" fmla="*/ 107 w 588"/>
                  <a:gd name="T21" fmla="*/ 551 h 551"/>
                  <a:gd name="T22" fmla="*/ 202 w 588"/>
                  <a:gd name="T23" fmla="*/ 493 h 551"/>
                  <a:gd name="T24" fmla="*/ 387 w 588"/>
                  <a:gd name="T25" fmla="*/ 495 h 551"/>
                  <a:gd name="T26" fmla="*/ 481 w 588"/>
                  <a:gd name="T27" fmla="*/ 551 h 551"/>
                  <a:gd name="T28" fmla="*/ 588 w 588"/>
                  <a:gd name="T29" fmla="*/ 443 h 551"/>
                  <a:gd name="T30" fmla="*/ 481 w 588"/>
                  <a:gd name="T31" fmla="*/ 335 h 551"/>
                  <a:gd name="T32" fmla="*/ 202 w 588"/>
                  <a:gd name="T33" fmla="*/ 394 h 551"/>
                  <a:gd name="T34" fmla="*/ 201 w 588"/>
                  <a:gd name="T35" fmla="*/ 392 h 551"/>
                  <a:gd name="T36" fmla="*/ 293 w 588"/>
                  <a:gd name="T37" fmla="*/ 229 h 551"/>
                  <a:gd name="T38" fmla="*/ 296 w 588"/>
                  <a:gd name="T39" fmla="*/ 229 h 551"/>
                  <a:gd name="T40" fmla="*/ 388 w 588"/>
                  <a:gd name="T41" fmla="*/ 390 h 551"/>
                  <a:gd name="T42" fmla="*/ 387 w 588"/>
                  <a:gd name="T43" fmla="*/ 392 h 551"/>
                  <a:gd name="T44" fmla="*/ 202 w 588"/>
                  <a:gd name="T45" fmla="*/ 39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8" h="551">
                    <a:moveTo>
                      <a:pt x="481" y="335"/>
                    </a:moveTo>
                    <a:cubicBezTo>
                      <a:pt x="479" y="335"/>
                      <a:pt x="477" y="335"/>
                      <a:pt x="475" y="336"/>
                    </a:cubicBezTo>
                    <a:cubicBezTo>
                      <a:pt x="440" y="315"/>
                      <a:pt x="383" y="268"/>
                      <a:pt x="381" y="185"/>
                    </a:cubicBezTo>
                    <a:cubicBezTo>
                      <a:pt x="405" y="151"/>
                      <a:pt x="409" y="105"/>
                      <a:pt x="387" y="67"/>
                    </a:cubicBezTo>
                    <a:cubicBezTo>
                      <a:pt x="357" y="17"/>
                      <a:pt x="291" y="0"/>
                      <a:pt x="240" y="30"/>
                    </a:cubicBezTo>
                    <a:cubicBezTo>
                      <a:pt x="188" y="61"/>
                      <a:pt x="171" y="126"/>
                      <a:pt x="201" y="177"/>
                    </a:cubicBezTo>
                    <a:cubicBezTo>
                      <a:pt x="203" y="181"/>
                      <a:pt x="206" y="184"/>
                      <a:pt x="208" y="187"/>
                    </a:cubicBezTo>
                    <a:cubicBezTo>
                      <a:pt x="205" y="269"/>
                      <a:pt x="148" y="315"/>
                      <a:pt x="114" y="336"/>
                    </a:cubicBezTo>
                    <a:cubicBezTo>
                      <a:pt x="112" y="336"/>
                      <a:pt x="110" y="335"/>
                      <a:pt x="107" y="335"/>
                    </a:cubicBezTo>
                    <a:cubicBezTo>
                      <a:pt x="48" y="335"/>
                      <a:pt x="0" y="384"/>
                      <a:pt x="0" y="443"/>
                    </a:cubicBezTo>
                    <a:cubicBezTo>
                      <a:pt x="0" y="503"/>
                      <a:pt x="48" y="551"/>
                      <a:pt x="107" y="551"/>
                    </a:cubicBezTo>
                    <a:cubicBezTo>
                      <a:pt x="149" y="551"/>
                      <a:pt x="184" y="527"/>
                      <a:pt x="202" y="493"/>
                    </a:cubicBezTo>
                    <a:cubicBezTo>
                      <a:pt x="278" y="447"/>
                      <a:pt x="352" y="475"/>
                      <a:pt x="387" y="495"/>
                    </a:cubicBezTo>
                    <a:cubicBezTo>
                      <a:pt x="405" y="528"/>
                      <a:pt x="441" y="551"/>
                      <a:pt x="481" y="551"/>
                    </a:cubicBezTo>
                    <a:cubicBezTo>
                      <a:pt x="540" y="551"/>
                      <a:pt x="588" y="503"/>
                      <a:pt x="588" y="443"/>
                    </a:cubicBezTo>
                    <a:cubicBezTo>
                      <a:pt x="588" y="384"/>
                      <a:pt x="540" y="335"/>
                      <a:pt x="481" y="335"/>
                    </a:cubicBezTo>
                    <a:close/>
                    <a:moveTo>
                      <a:pt x="202" y="394"/>
                    </a:moveTo>
                    <a:cubicBezTo>
                      <a:pt x="202" y="393"/>
                      <a:pt x="201" y="393"/>
                      <a:pt x="201" y="392"/>
                    </a:cubicBezTo>
                    <a:cubicBezTo>
                      <a:pt x="202" y="352"/>
                      <a:pt x="214" y="272"/>
                      <a:pt x="293" y="229"/>
                    </a:cubicBezTo>
                    <a:cubicBezTo>
                      <a:pt x="294" y="229"/>
                      <a:pt x="295" y="229"/>
                      <a:pt x="296" y="229"/>
                    </a:cubicBezTo>
                    <a:cubicBezTo>
                      <a:pt x="374" y="271"/>
                      <a:pt x="387" y="350"/>
                      <a:pt x="388" y="390"/>
                    </a:cubicBezTo>
                    <a:cubicBezTo>
                      <a:pt x="388" y="391"/>
                      <a:pt x="387" y="391"/>
                      <a:pt x="387" y="392"/>
                    </a:cubicBezTo>
                    <a:cubicBezTo>
                      <a:pt x="352" y="411"/>
                      <a:pt x="278" y="440"/>
                      <a:pt x="202" y="394"/>
                    </a:cubicBez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grpSp>
      </p:grpSp>
      <p:sp>
        <p:nvSpPr>
          <p:cNvPr id="21" name="Rectangle 20"/>
          <p:cNvSpPr/>
          <p:nvPr/>
        </p:nvSpPr>
        <p:spPr>
          <a:xfrm>
            <a:off x="1292735" y="5315706"/>
            <a:ext cx="2283884" cy="541117"/>
          </a:xfrm>
          <a:prstGeom prst="rect">
            <a:avLst/>
          </a:prstGeom>
        </p:spPr>
        <p:txBody>
          <a:bodyPr wrap="square" lIns="48203" tIns="24102" rIns="48203" bIns="24102">
            <a:spAutoFit/>
          </a:bodyPr>
          <a:lstStyle/>
          <a:p>
            <a:r>
              <a:rPr lang="en-US" sz="1600" dirty="0">
                <a:solidFill>
                  <a:schemeClr val="bg1"/>
                </a:solidFill>
                <a:latin typeface="Arial"/>
              </a:rPr>
              <a:t>Extending security posture</a:t>
            </a:r>
          </a:p>
        </p:txBody>
      </p:sp>
      <p:grpSp>
        <p:nvGrpSpPr>
          <p:cNvPr id="553" name="Group 69"/>
          <p:cNvGrpSpPr>
            <a:grpSpLocks noChangeAspect="1"/>
          </p:cNvGrpSpPr>
          <p:nvPr/>
        </p:nvGrpSpPr>
        <p:grpSpPr>
          <a:xfrm>
            <a:off x="809538" y="5110184"/>
            <a:ext cx="452954" cy="617763"/>
            <a:chOff x="633928" y="2157835"/>
            <a:chExt cx="911476" cy="1010788"/>
          </a:xfrm>
        </p:grpSpPr>
        <p:sp>
          <p:nvSpPr>
            <p:cNvPr id="554" name="Oval 314"/>
            <p:cNvSpPr>
              <a:spLocks/>
            </p:cNvSpPr>
            <p:nvPr/>
          </p:nvSpPr>
          <p:spPr bwMode="auto">
            <a:xfrm>
              <a:off x="633928" y="2270933"/>
              <a:ext cx="897692" cy="89769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nchor="ctr"/>
            <a:lstStyle/>
            <a:p>
              <a:pPr eaLnBrk="0" hangingPunct="0">
                <a:lnSpc>
                  <a:spcPct val="90000"/>
                </a:lnSpc>
                <a:defRPr/>
              </a:pPr>
              <a:endParaRPr lang="en-US" sz="1300" kern="0" dirty="0">
                <a:solidFill>
                  <a:srgbClr val="00B0F0"/>
                </a:solidFill>
                <a:latin typeface="Arial"/>
              </a:endParaRPr>
            </a:p>
          </p:txBody>
        </p:sp>
        <p:grpSp>
          <p:nvGrpSpPr>
            <p:cNvPr id="555" name="Group 46"/>
            <p:cNvGrpSpPr/>
            <p:nvPr/>
          </p:nvGrpSpPr>
          <p:grpSpPr>
            <a:xfrm>
              <a:off x="835385" y="2689907"/>
              <a:ext cx="494779" cy="301247"/>
              <a:chOff x="835385" y="2689907"/>
              <a:chExt cx="494779" cy="301247"/>
            </a:xfrm>
          </p:grpSpPr>
          <p:grpSp>
            <p:nvGrpSpPr>
              <p:cNvPr id="557" name="Group 35"/>
              <p:cNvGrpSpPr/>
              <p:nvPr/>
            </p:nvGrpSpPr>
            <p:grpSpPr>
              <a:xfrm>
                <a:off x="835385" y="2689907"/>
                <a:ext cx="114157" cy="301247"/>
                <a:chOff x="3014906" y="4577822"/>
                <a:chExt cx="216969" cy="572558"/>
              </a:xfrm>
            </p:grpSpPr>
            <p:sp>
              <p:nvSpPr>
                <p:cNvPr id="564" name="Oval 563"/>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5" name="Trapezoid 564"/>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8" name="Group 38"/>
              <p:cNvGrpSpPr/>
              <p:nvPr/>
            </p:nvGrpSpPr>
            <p:grpSpPr>
              <a:xfrm>
                <a:off x="1025696" y="2689907"/>
                <a:ext cx="114157" cy="301247"/>
                <a:chOff x="3014906" y="4577822"/>
                <a:chExt cx="216969" cy="572558"/>
              </a:xfrm>
            </p:grpSpPr>
            <p:sp>
              <p:nvSpPr>
                <p:cNvPr id="562" name="Oval 561"/>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3" name="Trapezoid 562"/>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9" name="Group 41"/>
              <p:cNvGrpSpPr/>
              <p:nvPr/>
            </p:nvGrpSpPr>
            <p:grpSpPr>
              <a:xfrm>
                <a:off x="1216007" y="2689907"/>
                <a:ext cx="114157" cy="301247"/>
                <a:chOff x="3014906" y="4577822"/>
                <a:chExt cx="216969" cy="572558"/>
              </a:xfrm>
            </p:grpSpPr>
            <p:sp>
              <p:nvSpPr>
                <p:cNvPr id="560" name="Oval 55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1" name="Trapezoid 56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sp>
          <p:nvSpPr>
            <p:cNvPr id="556" name="TextBox 555"/>
            <p:cNvSpPr txBox="1"/>
            <p:nvPr/>
          </p:nvSpPr>
          <p:spPr>
            <a:xfrm>
              <a:off x="664369" y="2157835"/>
              <a:ext cx="881035" cy="755379"/>
            </a:xfrm>
            <a:prstGeom prst="rect">
              <a:avLst/>
            </a:prstGeom>
            <a:noFill/>
          </p:spPr>
          <p:txBody>
            <a:bodyPr wrap="square" rtlCol="0" anchor="ctr">
              <a:spAutoFit/>
            </a:bodyPr>
            <a:lstStyle/>
            <a:p>
              <a:pPr algn="ctr"/>
              <a:r>
                <a:rPr lang="en-US" sz="1200" dirty="0">
                  <a:latin typeface="Arial"/>
                </a:rPr>
                <a:t>#  !  %</a:t>
              </a:r>
              <a:endParaRPr lang="en-US" sz="1300" dirty="0">
                <a:latin typeface="Arial"/>
              </a:endParaRPr>
            </a:p>
          </p:txBody>
        </p:sp>
      </p:grpSp>
      <p:grpSp>
        <p:nvGrpSpPr>
          <p:cNvPr id="9" name="Group 8"/>
          <p:cNvGrpSpPr/>
          <p:nvPr/>
        </p:nvGrpSpPr>
        <p:grpSpPr>
          <a:xfrm>
            <a:off x="-3667175" y="403480"/>
            <a:ext cx="16786324" cy="369332"/>
            <a:chOff x="-3667177" y="403478"/>
            <a:chExt cx="16786324" cy="369332"/>
          </a:xfrm>
        </p:grpSpPr>
        <p:sp>
          <p:nvSpPr>
            <p:cNvPr id="5" name="TextBox 4"/>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61" name="TextBox 60"/>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62" name="TextBox 61"/>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0" name="TextBox 69"/>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1" name="TextBox 70"/>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2" name="TextBox 71"/>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3" name="TextBox 72"/>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4" name="TextBox 73"/>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5" name="TextBox 74"/>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8" name="Group 7"/>
          <p:cNvGrpSpPr/>
          <p:nvPr/>
        </p:nvGrpSpPr>
        <p:grpSpPr>
          <a:xfrm>
            <a:off x="-6562393" y="1086270"/>
            <a:ext cx="19314896" cy="385308"/>
            <a:chOff x="-6562394" y="979538"/>
            <a:chExt cx="19314896" cy="385306"/>
          </a:xfrm>
        </p:grpSpPr>
        <p:sp>
          <p:nvSpPr>
            <p:cNvPr id="64" name="TextBox 63"/>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66" name="TextBox 65"/>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67" name="TextBox 66"/>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77" name="TextBox 76"/>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78" name="TextBox 77"/>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79" name="TextBox 78"/>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80" name="TextBox 79"/>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81" name="TextBox 80"/>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82" name="TextBox 81"/>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7" name="Group 6"/>
          <p:cNvGrpSpPr/>
          <p:nvPr/>
        </p:nvGrpSpPr>
        <p:grpSpPr>
          <a:xfrm>
            <a:off x="-5114564" y="1785035"/>
            <a:ext cx="19691225" cy="394732"/>
            <a:chOff x="-5114570" y="1785032"/>
            <a:chExt cx="19691226" cy="394732"/>
          </a:xfrm>
        </p:grpSpPr>
        <p:sp>
          <p:nvSpPr>
            <p:cNvPr id="63" name="TextBox 62"/>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65" name="TextBox 64"/>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69" name="TextBox 68"/>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3" name="TextBox 82"/>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4" name="TextBox 83"/>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5" name="TextBox 84"/>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6" name="TextBox 85"/>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7" name="TextBox 86"/>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8" name="TextBox 87"/>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grpSp>
        <p:nvGrpSpPr>
          <p:cNvPr id="103" name="Group 102"/>
          <p:cNvGrpSpPr/>
          <p:nvPr/>
        </p:nvGrpSpPr>
        <p:grpSpPr>
          <a:xfrm>
            <a:off x="-3650240" y="2405856"/>
            <a:ext cx="16786324" cy="369332"/>
            <a:chOff x="-3667177" y="403478"/>
            <a:chExt cx="16786324" cy="369332"/>
          </a:xfrm>
        </p:grpSpPr>
        <p:sp>
          <p:nvSpPr>
            <p:cNvPr id="104" name="TextBox 103"/>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05" name="TextBox 104"/>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06" name="TextBox 105"/>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07" name="TextBox 106"/>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5" name="TextBox 114"/>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6" name="TextBox 115"/>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17" name="TextBox 116"/>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8" name="TextBox 117"/>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9" name="TextBox 118"/>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120" name="Group 119"/>
          <p:cNvGrpSpPr/>
          <p:nvPr/>
        </p:nvGrpSpPr>
        <p:grpSpPr>
          <a:xfrm>
            <a:off x="-6545456" y="3088646"/>
            <a:ext cx="19314896" cy="385308"/>
            <a:chOff x="-6562394" y="979538"/>
            <a:chExt cx="19314896" cy="385306"/>
          </a:xfrm>
        </p:grpSpPr>
        <p:sp>
          <p:nvSpPr>
            <p:cNvPr id="121" name="TextBox 120"/>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2" name="TextBox 121"/>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3" name="TextBox 122"/>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4" name="TextBox 123"/>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5" name="TextBox 124"/>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6" name="TextBox 125"/>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7" name="TextBox 126"/>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8" name="TextBox 127"/>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9" name="TextBox 128"/>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130" name="Group 129"/>
          <p:cNvGrpSpPr/>
          <p:nvPr/>
        </p:nvGrpSpPr>
        <p:grpSpPr>
          <a:xfrm>
            <a:off x="-5097627" y="3787411"/>
            <a:ext cx="19691225" cy="394732"/>
            <a:chOff x="-5114570" y="1785032"/>
            <a:chExt cx="19691226" cy="394732"/>
          </a:xfrm>
        </p:grpSpPr>
        <p:sp>
          <p:nvSpPr>
            <p:cNvPr id="131" name="TextBox 130"/>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2" name="TextBox 131"/>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3" name="TextBox 132"/>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4" name="TextBox 133"/>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5" name="TextBox 134"/>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6" name="TextBox 135"/>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7" name="TextBox 136"/>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8" name="TextBox 137"/>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9" name="TextBox 138"/>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pic>
        <p:nvPicPr>
          <p:cNvPr id="102" name="Picture 2"/>
          <p:cNvPicPr>
            <a:picLocks noChangeAspect="1" noChangeArrowheads="1"/>
          </p:cNvPicPr>
          <p:nvPr/>
        </p:nvPicPr>
        <p:blipFill>
          <a:blip r:embed="rId4" cstate="print"/>
          <a:srcRect/>
          <a:stretch>
            <a:fillRect/>
          </a:stretch>
        </p:blipFill>
        <p:spPr bwMode="auto">
          <a:xfrm>
            <a:off x="2434871" y="880420"/>
            <a:ext cx="3813533" cy="2840690"/>
          </a:xfrm>
          <a:prstGeom prst="rect">
            <a:avLst/>
          </a:prstGeom>
          <a:noFill/>
          <a:ln w="9525">
            <a:noFill/>
            <a:miter lim="800000"/>
            <a:headEnd/>
            <a:tailEnd/>
          </a:ln>
          <a:effectLst>
            <a:softEdge rad="31750"/>
          </a:effectLst>
        </p:spPr>
      </p:pic>
      <p:sp>
        <p:nvSpPr>
          <p:cNvPr id="177" name="TextBox 162"/>
          <p:cNvSpPr txBox="1">
            <a:spLocks noChangeArrowheads="1"/>
          </p:cNvSpPr>
          <p:nvPr/>
        </p:nvSpPr>
        <p:spPr bwMode="auto">
          <a:xfrm>
            <a:off x="-2460575" y="6723322"/>
            <a:ext cx="882983" cy="290271"/>
          </a:xfrm>
          <a:prstGeom prst="rect">
            <a:avLst/>
          </a:prstGeom>
          <a:noFill/>
          <a:ln w="9525">
            <a:noFill/>
            <a:miter lim="800000"/>
            <a:headEnd/>
            <a:tailEnd/>
          </a:ln>
          <a:effectLst/>
        </p:spPr>
        <p:txBody>
          <a:bodyPr wrap="square" lIns="108797" tIns="85668" rIns="108797" bIns="42834" anchor="ctr" anchorCtr="0">
            <a:spAutoFit/>
          </a:bodyPr>
          <a:lstStyle/>
          <a:p>
            <a:pPr algn="ctr">
              <a:lnSpc>
                <a:spcPts val="1190"/>
              </a:lnSpc>
              <a:spcBef>
                <a:spcPct val="40000"/>
              </a:spcBef>
              <a:buClr>
                <a:srgbClr val="59B7D9"/>
              </a:buClr>
              <a:buSzPct val="100000"/>
              <a:defRPr/>
            </a:pPr>
            <a:r>
              <a:rPr lang="en-US" sz="1300" dirty="0">
                <a:ea typeface="ＭＳ Ｐゴシック"/>
                <a:cs typeface="ＭＳ Ｐゴシック"/>
              </a:rPr>
              <a:t>Appliance</a:t>
            </a:r>
          </a:p>
        </p:txBody>
      </p:sp>
      <p:grpSp>
        <p:nvGrpSpPr>
          <p:cNvPr id="29" name="Group 28"/>
          <p:cNvGrpSpPr/>
          <p:nvPr/>
        </p:nvGrpSpPr>
        <p:grpSpPr>
          <a:xfrm>
            <a:off x="1242963" y="1769763"/>
            <a:ext cx="6123261" cy="1143000"/>
            <a:chOff x="894322" y="1085088"/>
            <a:chExt cx="6123261" cy="1143000"/>
          </a:xfrm>
        </p:grpSpPr>
        <p:sp>
          <p:nvSpPr>
            <p:cNvPr id="3" name="Pentagon 2"/>
            <p:cNvSpPr/>
            <p:nvPr/>
          </p:nvSpPr>
          <p:spPr>
            <a:xfrm>
              <a:off x="894322" y="1455598"/>
              <a:ext cx="6123261" cy="442343"/>
            </a:xfrm>
            <a:prstGeom prst="homePlate">
              <a:avLst/>
            </a:prstGeom>
            <a:gradFill flip="none" rotWithShape="1">
              <a:gsLst>
                <a:gs pos="0">
                  <a:schemeClr val="accent2"/>
                </a:gs>
                <a:gs pos="100000">
                  <a:schemeClr val="accent6">
                    <a:alpha val="53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154" name="Pentagon 153"/>
            <p:cNvSpPr/>
            <p:nvPr/>
          </p:nvSpPr>
          <p:spPr>
            <a:xfrm>
              <a:off x="2865804"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sp>
          <p:nvSpPr>
            <p:cNvPr id="190" name="Pentagon 189"/>
            <p:cNvSpPr/>
            <p:nvPr/>
          </p:nvSpPr>
          <p:spPr>
            <a:xfrm>
              <a:off x="4722892"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grpSp>
          <p:nvGrpSpPr>
            <p:cNvPr id="26" name="Group 25"/>
            <p:cNvGrpSpPr/>
            <p:nvPr/>
          </p:nvGrpSpPr>
          <p:grpSpPr>
            <a:xfrm>
              <a:off x="1751990" y="1085088"/>
              <a:ext cx="965430" cy="1143000"/>
              <a:chOff x="1751990" y="1085088"/>
              <a:chExt cx="965430" cy="1143000"/>
            </a:xfrm>
          </p:grpSpPr>
          <p:grpSp>
            <p:nvGrpSpPr>
              <p:cNvPr id="176" name="Group 175"/>
              <p:cNvGrpSpPr>
                <a:grpSpLocks noChangeAspect="1"/>
              </p:cNvGrpSpPr>
              <p:nvPr/>
            </p:nvGrpSpPr>
            <p:grpSpPr>
              <a:xfrm>
                <a:off x="1751990" y="1085088"/>
                <a:ext cx="965430" cy="1143000"/>
                <a:chOff x="2577055" y="5464132"/>
                <a:chExt cx="1021742" cy="1209666"/>
              </a:xfrm>
            </p:grpSpPr>
            <p:sp>
              <p:nvSpPr>
                <p:cNvPr id="178" name="Oval 263"/>
                <p:cNvSpPr>
                  <a:spLocks/>
                </p:cNvSpPr>
                <p:nvPr/>
              </p:nvSpPr>
              <p:spPr bwMode="auto">
                <a:xfrm>
                  <a:off x="2594928" y="5464132"/>
                  <a:ext cx="966770" cy="120966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79" name="Picture 178" descr="iconthing.ai"/>
                <p:cNvPicPr>
                  <a:picLocks noChangeAspect="1"/>
                </p:cNvPicPr>
                <p:nvPr/>
              </p:nvPicPr>
              <p:blipFill>
                <a:blip r:embed="rId5" cstate="email">
                  <a:extLst>
                    <a:ext uri="{28A0092B-C50C-407E-A947-70E740481C1C}">
                      <a14:useLocalDpi xmlns:a14="http://schemas.microsoft.com/office/drawing/2010/main"/>
                    </a:ext>
                  </a:extLst>
                </a:blip>
                <a:srcRect l="21772" t="48646" r="68423" b="47454"/>
                <a:stretch>
                  <a:fillRect/>
                </a:stretch>
              </p:blipFill>
              <p:spPr>
                <a:xfrm>
                  <a:off x="2577055" y="5997209"/>
                  <a:ext cx="1021742" cy="337859"/>
                </a:xfrm>
                <a:prstGeom prst="rect">
                  <a:avLst/>
                </a:prstGeom>
              </p:spPr>
            </p:pic>
          </p:grpSp>
          <p:sp>
            <p:nvSpPr>
              <p:cNvPr id="22" name="TextBox 21"/>
              <p:cNvSpPr txBox="1"/>
              <p:nvPr/>
            </p:nvSpPr>
            <p:spPr>
              <a:xfrm>
                <a:off x="1907283" y="1159860"/>
                <a:ext cx="623101" cy="492443"/>
              </a:xfrm>
              <a:prstGeom prst="rect">
                <a:avLst/>
              </a:prstGeom>
              <a:noFill/>
            </p:spPr>
            <p:txBody>
              <a:bodyPr wrap="square" rtlCol="0">
                <a:spAutoFit/>
              </a:bodyPr>
              <a:lstStyle/>
              <a:p>
                <a:pPr algn="ctr"/>
                <a:r>
                  <a:rPr lang="en-US" sz="1300" dirty="0">
                    <a:solidFill>
                      <a:schemeClr val="bg1"/>
                    </a:solidFill>
                    <a:latin typeface="Arial"/>
                  </a:rPr>
                  <a:t>Physical</a:t>
                </a:r>
              </a:p>
            </p:txBody>
          </p:sp>
        </p:grpSp>
        <p:grpSp>
          <p:nvGrpSpPr>
            <p:cNvPr id="27" name="Group 26"/>
            <p:cNvGrpSpPr/>
            <p:nvPr/>
          </p:nvGrpSpPr>
          <p:grpSpPr>
            <a:xfrm>
              <a:off x="3619207" y="1085088"/>
              <a:ext cx="920251" cy="1143000"/>
              <a:chOff x="3619207" y="1085088"/>
              <a:chExt cx="920251" cy="1143000"/>
            </a:xfrm>
          </p:grpSpPr>
          <p:grpSp>
            <p:nvGrpSpPr>
              <p:cNvPr id="186" name="Group 185"/>
              <p:cNvGrpSpPr>
                <a:grpSpLocks noChangeAspect="1"/>
              </p:cNvGrpSpPr>
              <p:nvPr/>
            </p:nvGrpSpPr>
            <p:grpSpPr>
              <a:xfrm>
                <a:off x="3619207" y="1085088"/>
                <a:ext cx="920251" cy="1143000"/>
                <a:chOff x="5741644" y="4362935"/>
                <a:chExt cx="350668" cy="435548"/>
              </a:xfrm>
            </p:grpSpPr>
            <p:sp>
              <p:nvSpPr>
                <p:cNvPr id="188" name="Oval 263"/>
                <p:cNvSpPr>
                  <a:spLocks/>
                </p:cNvSpPr>
                <p:nvPr/>
              </p:nvSpPr>
              <p:spPr bwMode="auto">
                <a:xfrm>
                  <a:off x="5741644" y="4362935"/>
                  <a:ext cx="350668" cy="435548"/>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89" name="Picture 150" descr="ICON_VM_basic_label_Q30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85471" y="4493754"/>
                  <a:ext cx="273214" cy="228213"/>
                </a:xfrm>
                <a:prstGeom prst="rect">
                  <a:avLst/>
                </a:prstGeom>
                <a:noFill/>
                <a:ln w="9525">
                  <a:noFill/>
                  <a:miter lim="800000"/>
                  <a:headEnd/>
                  <a:tailEnd/>
                </a:ln>
              </p:spPr>
            </p:pic>
          </p:grpSp>
          <p:sp>
            <p:nvSpPr>
              <p:cNvPr id="191" name="TextBox 190"/>
              <p:cNvSpPr txBox="1"/>
              <p:nvPr/>
            </p:nvSpPr>
            <p:spPr>
              <a:xfrm>
                <a:off x="3851113" y="1159860"/>
                <a:ext cx="654538" cy="292388"/>
              </a:xfrm>
              <a:prstGeom prst="rect">
                <a:avLst/>
              </a:prstGeom>
              <a:noFill/>
            </p:spPr>
            <p:txBody>
              <a:bodyPr wrap="none" rtlCol="0">
                <a:spAutoFit/>
              </a:bodyPr>
              <a:lstStyle/>
              <a:p>
                <a:r>
                  <a:rPr lang="en-US" sz="1300" dirty="0">
                    <a:solidFill>
                      <a:schemeClr val="bg1"/>
                    </a:solidFill>
                    <a:latin typeface="Arial"/>
                  </a:rPr>
                  <a:t>Virtual</a:t>
                </a:r>
              </a:p>
            </p:txBody>
          </p:sp>
        </p:grpSp>
        <p:grpSp>
          <p:nvGrpSpPr>
            <p:cNvPr id="28" name="Group 27"/>
            <p:cNvGrpSpPr/>
            <p:nvPr/>
          </p:nvGrpSpPr>
          <p:grpSpPr>
            <a:xfrm>
              <a:off x="5536327" y="1085088"/>
              <a:ext cx="854418" cy="1143000"/>
              <a:chOff x="5536327" y="1085088"/>
              <a:chExt cx="854418" cy="1143000"/>
            </a:xfrm>
          </p:grpSpPr>
          <p:grpSp>
            <p:nvGrpSpPr>
              <p:cNvPr id="181" name="Group 180"/>
              <p:cNvGrpSpPr>
                <a:grpSpLocks noChangeAspect="1"/>
              </p:cNvGrpSpPr>
              <p:nvPr/>
            </p:nvGrpSpPr>
            <p:grpSpPr>
              <a:xfrm>
                <a:off x="5536327" y="1085088"/>
                <a:ext cx="854418" cy="1143000"/>
                <a:chOff x="4209043" y="3923012"/>
                <a:chExt cx="909001" cy="1216026"/>
              </a:xfrm>
            </p:grpSpPr>
            <p:sp>
              <p:nvSpPr>
                <p:cNvPr id="183" name="Oval 86"/>
                <p:cNvSpPr>
                  <a:spLocks/>
                </p:cNvSpPr>
                <p:nvPr/>
              </p:nvSpPr>
              <p:spPr bwMode="auto">
                <a:xfrm>
                  <a:off x="4209043" y="3923012"/>
                  <a:ext cx="909001"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sp>
              <p:nvSpPr>
                <p:cNvPr id="184" name="Freeform 176"/>
                <p:cNvSpPr>
                  <a:spLocks/>
                </p:cNvSpPr>
                <p:nvPr/>
              </p:nvSpPr>
              <p:spPr bwMode="auto">
                <a:xfrm>
                  <a:off x="4259865"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tx1"/>
                </a:solidFill>
                <a:ln w="25400">
                  <a:noFill/>
                  <a:round/>
                  <a:headEnd/>
                  <a:tailEnd/>
                </a:ln>
                <a:effectLst/>
              </p:spPr>
              <p:txBody>
                <a:bodyPr lIns="130032" tIns="65017" rIns="130032" bIns="65017"/>
                <a:lstStyle/>
                <a:p>
                  <a:pPr defTabSz="1546998">
                    <a:defRPr/>
                  </a:pPr>
                  <a:endParaRPr lang="en-US" sz="3100" b="1" kern="0" dirty="0">
                    <a:solidFill>
                      <a:schemeClr val="bg1"/>
                    </a:solidFill>
                    <a:latin typeface="Arial"/>
                  </a:endParaRPr>
                </a:p>
              </p:txBody>
            </p:sp>
          </p:grpSp>
          <p:sp>
            <p:nvSpPr>
              <p:cNvPr id="192" name="TextBox 191"/>
              <p:cNvSpPr txBox="1"/>
              <p:nvPr/>
            </p:nvSpPr>
            <p:spPr>
              <a:xfrm>
                <a:off x="5738780" y="1159860"/>
                <a:ext cx="620683" cy="292388"/>
              </a:xfrm>
              <a:prstGeom prst="rect">
                <a:avLst/>
              </a:prstGeom>
              <a:noFill/>
            </p:spPr>
            <p:txBody>
              <a:bodyPr wrap="none" rtlCol="0">
                <a:spAutoFit/>
              </a:bodyPr>
              <a:lstStyle/>
              <a:p>
                <a:r>
                  <a:rPr lang="en-US" sz="1300" dirty="0">
                    <a:solidFill>
                      <a:schemeClr val="bg1"/>
                    </a:solidFill>
                    <a:latin typeface="Arial"/>
                  </a:rPr>
                  <a:t>Cloud</a:t>
                </a:r>
              </a:p>
            </p:txBody>
          </p:sp>
        </p:grpSp>
      </p:grpSp>
    </p:spTree>
    <p:extLst>
      <p:ext uri="{BB962C8B-B14F-4D97-AF65-F5344CB8AC3E}">
        <p14:creationId xmlns:p14="http://schemas.microsoft.com/office/powerpoint/2010/main" val="325134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1.85185E-6 L -0.51753 -0.00255 " pathEditMode="relative" rAng="0" ptsTypes="AA">
                                      <p:cBhvr>
                                        <p:cTn id="6" dur="4000" fill="hold"/>
                                        <p:tgtEl>
                                          <p:spTgt spid="9"/>
                                        </p:tgtEl>
                                        <p:attrNameLst>
                                          <p:attrName>ppt_x</p:attrName>
                                          <p:attrName>ppt_y</p:attrName>
                                        </p:attrNameLst>
                                      </p:cBhvr>
                                      <p:rCtr x="-25885" y="-139"/>
                                    </p:animMotion>
                                  </p:childTnLst>
                                </p:cTn>
                              </p:par>
                              <p:par>
                                <p:cTn id="7" presetID="42" presetClass="path" presetSubtype="0" accel="50000" decel="50000" fill="hold" nodeType="withEffect">
                                  <p:stCondLst>
                                    <p:cond delay="0"/>
                                  </p:stCondLst>
                                  <p:childTnLst>
                                    <p:animMotion origin="layout" path="M 1.94444E-6 -2.59259E-6 L 0.66163 -2.59259E-6 " pathEditMode="relative" rAng="0" ptsTypes="AA">
                                      <p:cBhvr>
                                        <p:cTn id="8" dur="4000" fill="hold"/>
                                        <p:tgtEl>
                                          <p:spTgt spid="8"/>
                                        </p:tgtEl>
                                        <p:attrNameLst>
                                          <p:attrName>ppt_x</p:attrName>
                                          <p:attrName>ppt_y</p:attrName>
                                        </p:attrNameLst>
                                      </p:cBhvr>
                                      <p:rCtr x="33073" y="0"/>
                                    </p:animMotion>
                                  </p:childTnLst>
                                </p:cTn>
                              </p:par>
                              <p:par>
                                <p:cTn id="9" presetID="42" presetClass="path" presetSubtype="0" accel="50000" decel="50000" fill="hold" nodeType="withEffect">
                                  <p:stCondLst>
                                    <p:cond delay="0"/>
                                  </p:stCondLst>
                                  <p:childTnLst>
                                    <p:animMotion origin="layout" path="M -1.11111E-6 1.11111E-6 L -0.51736 -0.00255 " pathEditMode="relative" rAng="0" ptsTypes="AA">
                                      <p:cBhvr>
                                        <p:cTn id="10" dur="4000" fill="hold"/>
                                        <p:tgtEl>
                                          <p:spTgt spid="7"/>
                                        </p:tgtEl>
                                        <p:attrNameLst>
                                          <p:attrName>ppt_x</p:attrName>
                                          <p:attrName>ppt_y</p:attrName>
                                        </p:attrNameLst>
                                      </p:cBhvr>
                                      <p:rCtr x="-25868" y="-139"/>
                                    </p:animMotion>
                                  </p:childTnLst>
                                </p:cTn>
                              </p:par>
                              <p:par>
                                <p:cTn id="11" presetID="42" presetClass="path" presetSubtype="0" accel="50000" decel="50000" fill="hold" nodeType="withEffect">
                                  <p:stCondLst>
                                    <p:cond delay="0"/>
                                  </p:stCondLst>
                                  <p:childTnLst>
                                    <p:animMotion origin="layout" path="M -4.44444E-6 3.7037E-6 L 0.48073 3.7037E-6 " pathEditMode="relative" rAng="0" ptsTypes="AA">
                                      <p:cBhvr>
                                        <p:cTn id="12" dur="4000" fill="hold"/>
                                        <p:tgtEl>
                                          <p:spTgt spid="103"/>
                                        </p:tgtEl>
                                        <p:attrNameLst>
                                          <p:attrName>ppt_x</p:attrName>
                                          <p:attrName>ppt_y</p:attrName>
                                        </p:attrNameLst>
                                      </p:cBhvr>
                                      <p:rCtr x="24028" y="0"/>
                                    </p:animMotion>
                                  </p:childTnLst>
                                </p:cTn>
                              </p:par>
                              <p:par>
                                <p:cTn id="13" presetID="42" presetClass="path" presetSubtype="0" accel="50000" decel="50000" fill="hold" nodeType="withEffect">
                                  <p:stCondLst>
                                    <p:cond delay="0"/>
                                  </p:stCondLst>
                                  <p:childTnLst>
                                    <p:animMotion origin="layout" path="M 2.22222E-6 -2.22222E-6 L -0.34028 -2.22222E-6 " pathEditMode="relative" rAng="0" ptsTypes="AA">
                                      <p:cBhvr>
                                        <p:cTn id="14" dur="4000" fill="hold"/>
                                        <p:tgtEl>
                                          <p:spTgt spid="120"/>
                                        </p:tgtEl>
                                        <p:attrNameLst>
                                          <p:attrName>ppt_x</p:attrName>
                                          <p:attrName>ppt_y</p:attrName>
                                        </p:attrNameLst>
                                      </p:cBhvr>
                                      <p:rCtr x="-17014" y="0"/>
                                    </p:animMotion>
                                  </p:childTnLst>
                                </p:cTn>
                              </p:par>
                              <p:par>
                                <p:cTn id="15" presetID="42" presetClass="path" presetSubtype="0" accel="50000" decel="50000" fill="hold" nodeType="withEffect">
                                  <p:stCondLst>
                                    <p:cond delay="0"/>
                                  </p:stCondLst>
                                  <p:childTnLst>
                                    <p:animMotion origin="layout" path="M -8.33333E-7 1.48148E-6 L 0.48073 0.00254 " pathEditMode="relative" rAng="0" ptsTypes="AA">
                                      <p:cBhvr>
                                        <p:cTn id="16" dur="4000" fill="hold"/>
                                        <p:tgtEl>
                                          <p:spTgt spid="130"/>
                                        </p:tgtEl>
                                        <p:attrNameLst>
                                          <p:attrName>ppt_x</p:attrName>
                                          <p:attrName>ppt_y</p:attrName>
                                        </p:attrNameLst>
                                      </p:cBhvr>
                                      <p:rCtr x="24028" y="116"/>
                                    </p:animMotion>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childTnLst>
                          </p:cTn>
                        </p:par>
                        <p:par>
                          <p:cTn id="21" fill="hold">
                            <p:stCondLst>
                              <p:cond delay="45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38"/>
          <p:cNvPicPr>
            <a:picLocks noChangeArrowheads="1"/>
          </p:cNvPicPr>
          <p:nvPr/>
        </p:nvPicPr>
        <p:blipFill>
          <a:blip r:embed="rId3" cstate="print">
            <a:alphaModFix amt="50000"/>
          </a:blip>
          <a:srcRect/>
          <a:stretch>
            <a:fillRect/>
          </a:stretch>
        </p:blipFill>
        <p:spPr bwMode="auto">
          <a:xfrm>
            <a:off x="779464" y="952501"/>
            <a:ext cx="7596187" cy="4757738"/>
          </a:xfrm>
          <a:prstGeom prst="rect">
            <a:avLst/>
          </a:prstGeom>
          <a:noFill/>
          <a:ln w="12700">
            <a:noFill/>
            <a:miter lim="800000"/>
            <a:headEnd/>
            <a:tailEnd/>
          </a:ln>
        </p:spPr>
      </p:pic>
      <p:grpSp>
        <p:nvGrpSpPr>
          <p:cNvPr id="3" name="Group 2"/>
          <p:cNvGrpSpPr/>
          <p:nvPr/>
        </p:nvGrpSpPr>
        <p:grpSpPr>
          <a:xfrm>
            <a:off x="-363404" y="241300"/>
            <a:ext cx="2432058" cy="6121400"/>
            <a:chOff x="-484413" y="241300"/>
            <a:chExt cx="3241900" cy="6121400"/>
          </a:xfrm>
        </p:grpSpPr>
        <p:sp>
          <p:nvSpPr>
            <p:cNvPr id="66" name="Trapezoid 65"/>
            <p:cNvSpPr/>
            <p:nvPr/>
          </p:nvSpPr>
          <p:spPr>
            <a:xfrm rot="5400000">
              <a:off x="-1933857" y="1690744"/>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sp>
          <p:nvSpPr>
            <p:cNvPr id="44" name="AutoShape 39"/>
            <p:cNvSpPr>
              <a:spLocks/>
            </p:cNvSpPr>
            <p:nvPr/>
          </p:nvSpPr>
          <p:spPr bwMode="auto">
            <a:xfrm>
              <a:off x="1549400" y="2721768"/>
              <a:ext cx="1208087" cy="1208088"/>
            </a:xfrm>
            <a:prstGeom prst="roundRect">
              <a:avLst>
                <a:gd name="adj" fmla="val 4731"/>
              </a:avLst>
            </a:prstGeom>
            <a:gradFill rotWithShape="0">
              <a:gsLst>
                <a:gs pos="0">
                  <a:srgbClr val="424242"/>
                </a:gs>
                <a:gs pos="100000">
                  <a:srgbClr val="191919"/>
                </a:gs>
              </a:gsLst>
              <a:lin ang="5400000" scaled="1"/>
            </a:gradFill>
            <a:ln w="50800">
              <a:solidFill>
                <a:schemeClr val="bg1">
                  <a:lumMod val="50000"/>
                </a:schemeClr>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pic>
          <p:nvPicPr>
            <p:cNvPr id="69" name="Picture 12" descr="C:\Users\Melissa.DUARTE\Desktop\keynotepics\image7-1.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4572"/>
            <a:stretch/>
          </p:blipFill>
          <p:spPr bwMode="auto">
            <a:xfrm>
              <a:off x="-112669" y="3012680"/>
              <a:ext cx="1816100" cy="1301642"/>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0" name="Picture 69" descr="C:\Users\Melissa.DUARTE\Desktop\keynotepics\image8-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0615" y="2467383"/>
              <a:ext cx="587375" cy="989541"/>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1" name="Picture 14" descr="C:\Users\Melissa.DUARTE\Desktop\keynotepics\image9.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6250" y="3908928"/>
              <a:ext cx="519944" cy="864193"/>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6" name="Picture 11" descr="C:\Users\Melissa.DUARTE\Desktop\keynotepics\image6-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4574" y="3973096"/>
              <a:ext cx="797307" cy="1028699"/>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1809617" y="2961199"/>
              <a:ext cx="730050" cy="730049"/>
              <a:chOff x="1311275" y="630240"/>
              <a:chExt cx="1214438" cy="1214437"/>
            </a:xfrm>
          </p:grpSpPr>
          <p:sp>
            <p:nvSpPr>
              <p:cNvPr id="80" name="Oval 314"/>
              <p:cNvSpPr>
                <a:spLocks/>
              </p:cNvSpPr>
              <p:nvPr/>
            </p:nvSpPr>
            <p:spPr bwMode="auto">
              <a:xfrm>
                <a:off x="1311275" y="630240"/>
                <a:ext cx="1214438" cy="1214437"/>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grpSp>
            <p:nvGrpSpPr>
              <p:cNvPr id="81" name="Group 315"/>
              <p:cNvGrpSpPr>
                <a:grpSpLocks/>
              </p:cNvGrpSpPr>
              <p:nvPr/>
            </p:nvGrpSpPr>
            <p:grpSpPr bwMode="auto">
              <a:xfrm>
                <a:off x="1704975" y="820739"/>
                <a:ext cx="407989" cy="817562"/>
                <a:chOff x="0" y="0"/>
                <a:chExt cx="257" cy="514"/>
              </a:xfrm>
            </p:grpSpPr>
            <p:sp>
              <p:nvSpPr>
                <p:cNvPr id="82" name="AutoShape 316"/>
                <p:cNvSpPr>
                  <a:spLocks/>
                </p:cNvSpPr>
                <p:nvPr/>
              </p:nvSpPr>
              <p:spPr bwMode="auto">
                <a:xfrm>
                  <a:off x="0" y="0"/>
                  <a:ext cx="257" cy="514"/>
                </a:xfrm>
                <a:prstGeom prst="roundRect">
                  <a:avLst>
                    <a:gd name="adj" fmla="val 11718"/>
                  </a:avLst>
                </a:prstGeom>
                <a:solidFill>
                  <a:srgbClr val="FFFFFF"/>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3" name="AutoShape 317"/>
                <p:cNvSpPr>
                  <a:spLocks/>
                </p:cNvSpPr>
                <p:nvPr/>
              </p:nvSpPr>
              <p:spPr bwMode="auto">
                <a:xfrm>
                  <a:off x="20" y="22"/>
                  <a:ext cx="216" cy="369"/>
                </a:xfrm>
                <a:prstGeom prst="roundRect">
                  <a:avLst>
                    <a:gd name="adj" fmla="val 11718"/>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4" name="Oval 318"/>
                <p:cNvSpPr>
                  <a:spLocks/>
                </p:cNvSpPr>
                <p:nvPr/>
              </p:nvSpPr>
              <p:spPr bwMode="auto">
                <a:xfrm>
                  <a:off x="88" y="418"/>
                  <a:ext cx="80" cy="80"/>
                </a:xfrm>
                <a:prstGeom prst="ellipse">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grpSp>
        </p:grpSp>
      </p:grpSp>
      <p:cxnSp>
        <p:nvCxnSpPr>
          <p:cNvPr id="244" name="Straight Connector 243"/>
          <p:cNvCxnSpPr/>
          <p:nvPr/>
        </p:nvCxnSpPr>
        <p:spPr>
          <a:xfrm flipH="1">
            <a:off x="845352" y="5462760"/>
            <a:ext cx="8298648" cy="10012"/>
          </a:xfrm>
          <a:prstGeom prst="line">
            <a:avLst/>
          </a:prstGeom>
          <a:ln>
            <a:gradFill flip="none" rotWithShape="1">
              <a:gsLst>
                <a:gs pos="0">
                  <a:srgbClr val="333333"/>
                </a:gs>
                <a:gs pos="100000">
                  <a:srgbClr val="333333">
                    <a:alpha val="0"/>
                  </a:srgbClr>
                </a:gs>
              </a:gsLst>
              <a:lin ang="16500000" scaled="0"/>
              <a:tileRect/>
            </a:gradFill>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6985285" y="162430"/>
            <a:ext cx="2862385" cy="6121400"/>
            <a:chOff x="9311279" y="162429"/>
            <a:chExt cx="3815519" cy="6121400"/>
          </a:xfrm>
        </p:grpSpPr>
        <p:sp>
          <p:nvSpPr>
            <p:cNvPr id="109" name="Trapezoid 108"/>
            <p:cNvSpPr/>
            <p:nvPr/>
          </p:nvSpPr>
          <p:spPr>
            <a:xfrm rot="16200000" flipH="1">
              <a:off x="7861835" y="1611873"/>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pic>
          <p:nvPicPr>
            <p:cNvPr id="115" name="Picture 114"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1188163"/>
              <a:ext cx="3078397" cy="1564512"/>
            </a:xfrm>
            <a:prstGeom prst="rect">
              <a:avLst/>
            </a:prstGeom>
            <a:noFill/>
            <a:ln w="9525">
              <a:noFill/>
              <a:miter lim="800000"/>
              <a:headEnd/>
              <a:tailEnd/>
            </a:ln>
          </p:spPr>
        </p:pic>
        <p:pic>
          <p:nvPicPr>
            <p:cNvPr id="116" name="Picture 115"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2465183"/>
              <a:ext cx="3078397" cy="1564512"/>
            </a:xfrm>
            <a:prstGeom prst="rect">
              <a:avLst/>
            </a:prstGeom>
            <a:noFill/>
            <a:ln w="9525">
              <a:noFill/>
              <a:miter lim="800000"/>
              <a:headEnd/>
              <a:tailEnd/>
            </a:ln>
          </p:spPr>
        </p:pic>
        <p:pic>
          <p:nvPicPr>
            <p:cNvPr id="117" name="Picture 116"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3703423"/>
              <a:ext cx="3078397" cy="1564512"/>
            </a:xfrm>
            <a:prstGeom prst="rect">
              <a:avLst/>
            </a:prstGeom>
            <a:noFill/>
            <a:ln w="9525">
              <a:noFill/>
              <a:miter lim="800000"/>
              <a:headEnd/>
              <a:tailEnd/>
            </a:ln>
          </p:spPr>
        </p:pic>
        <p:pic>
          <p:nvPicPr>
            <p:cNvPr id="191" name="Picture 8"/>
            <p:cNvPicPr>
              <a:picLocks noChangeArrowheads="1"/>
            </p:cNvPicPr>
            <p:nvPr/>
          </p:nvPicPr>
          <p:blipFill>
            <a:blip r:embed="rId9" cstate="print">
              <a:lum bright="-100000" contrast="60000"/>
              <a:grayscl/>
            </a:blip>
            <a:srcRect/>
            <a:stretch>
              <a:fillRect/>
            </a:stretch>
          </p:blipFill>
          <p:spPr bwMode="auto">
            <a:xfrm>
              <a:off x="10502173" y="4651978"/>
              <a:ext cx="1965377" cy="243997"/>
            </a:xfrm>
            <a:prstGeom prst="rect">
              <a:avLst/>
            </a:prstGeom>
            <a:noFill/>
            <a:ln w="12700">
              <a:noFill/>
              <a:miter lim="800000"/>
              <a:headEnd/>
              <a:tailEnd/>
            </a:ln>
            <a:effectLst/>
          </p:spPr>
        </p:pic>
        <p:sp>
          <p:nvSpPr>
            <p:cNvPr id="118" name="Rounded Rectangle 117"/>
            <p:cNvSpPr/>
            <p:nvPr/>
          </p:nvSpPr>
          <p:spPr>
            <a:xfrm>
              <a:off x="10706094" y="422136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Workloads</a:t>
              </a:r>
            </a:p>
          </p:txBody>
        </p:sp>
        <p:pic>
          <p:nvPicPr>
            <p:cNvPr id="192" name="Picture 8"/>
            <p:cNvPicPr>
              <a:picLocks noChangeArrowheads="1"/>
            </p:cNvPicPr>
            <p:nvPr/>
          </p:nvPicPr>
          <p:blipFill>
            <a:blip r:embed="rId9" cstate="print">
              <a:lum bright="-100000" contrast="60000"/>
              <a:grayscl/>
            </a:blip>
            <a:srcRect/>
            <a:stretch>
              <a:fillRect/>
            </a:stretch>
          </p:blipFill>
          <p:spPr bwMode="auto">
            <a:xfrm>
              <a:off x="10509148" y="3272568"/>
              <a:ext cx="1965377" cy="243997"/>
            </a:xfrm>
            <a:prstGeom prst="rect">
              <a:avLst/>
            </a:prstGeom>
            <a:noFill/>
            <a:ln w="12700">
              <a:noFill/>
              <a:miter lim="800000"/>
              <a:headEnd/>
              <a:tailEnd/>
            </a:ln>
            <a:effectLst/>
          </p:spPr>
        </p:pic>
        <p:sp>
          <p:nvSpPr>
            <p:cNvPr id="193" name="Rounded Rectangle 192"/>
            <p:cNvSpPr/>
            <p:nvPr/>
          </p:nvSpPr>
          <p:spPr>
            <a:xfrm>
              <a:off x="10713069" y="284195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Apps / Services</a:t>
              </a:r>
            </a:p>
          </p:txBody>
        </p:sp>
        <p:pic>
          <p:nvPicPr>
            <p:cNvPr id="194"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928872" y="3709141"/>
              <a:ext cx="396260" cy="459910"/>
            </a:xfrm>
            <a:prstGeom prst="rect">
              <a:avLst/>
            </a:prstGeom>
            <a:noFill/>
            <a:ln w="9525">
              <a:noFill/>
              <a:miter lim="800000"/>
              <a:headEnd/>
              <a:tailEnd/>
            </a:ln>
          </p:spPr>
        </p:pic>
        <p:pic>
          <p:nvPicPr>
            <p:cNvPr id="195"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990695" y="2216111"/>
              <a:ext cx="396260" cy="459910"/>
            </a:xfrm>
            <a:prstGeom prst="rect">
              <a:avLst/>
            </a:prstGeom>
            <a:noFill/>
            <a:ln w="9525">
              <a:noFill/>
              <a:miter lim="800000"/>
              <a:headEnd/>
              <a:tailEnd/>
            </a:ln>
          </p:spPr>
        </p:pic>
        <p:grpSp>
          <p:nvGrpSpPr>
            <p:cNvPr id="4" name="Group 3"/>
            <p:cNvGrpSpPr/>
            <p:nvPr/>
          </p:nvGrpSpPr>
          <p:grpSpPr>
            <a:xfrm>
              <a:off x="10022140" y="1958390"/>
              <a:ext cx="1049356" cy="776861"/>
              <a:chOff x="6076344" y="6389004"/>
              <a:chExt cx="1049356" cy="776861"/>
            </a:xfrm>
          </p:grpSpPr>
          <p:grpSp>
            <p:nvGrpSpPr>
              <p:cNvPr id="196" name="Group 145"/>
              <p:cNvGrpSpPr/>
              <p:nvPr/>
            </p:nvGrpSpPr>
            <p:grpSpPr>
              <a:xfrm>
                <a:off x="6076344" y="6493526"/>
                <a:ext cx="1049356" cy="567817"/>
                <a:chOff x="1600200" y="4434723"/>
                <a:chExt cx="2114549" cy="1237416"/>
              </a:xfrm>
            </p:grpSpPr>
            <p:sp>
              <p:nvSpPr>
                <p:cNvPr id="197"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198"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199"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00"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01" name="Straight Connector 200"/>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02"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0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12"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1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grpSp>
          <p:nvGrpSpPr>
            <p:cNvPr id="217" name="Group 216"/>
            <p:cNvGrpSpPr/>
            <p:nvPr/>
          </p:nvGrpSpPr>
          <p:grpSpPr>
            <a:xfrm>
              <a:off x="11357309" y="5009595"/>
              <a:ext cx="1049356" cy="776861"/>
              <a:chOff x="6076344" y="6389004"/>
              <a:chExt cx="1049356" cy="776861"/>
            </a:xfrm>
          </p:grpSpPr>
          <p:grpSp>
            <p:nvGrpSpPr>
              <p:cNvPr id="218" name="Group 145"/>
              <p:cNvGrpSpPr/>
              <p:nvPr/>
            </p:nvGrpSpPr>
            <p:grpSpPr>
              <a:xfrm>
                <a:off x="6076344" y="6493526"/>
                <a:ext cx="1049356" cy="567817"/>
                <a:chOff x="1600200" y="4434723"/>
                <a:chExt cx="2114549" cy="1237416"/>
              </a:xfrm>
            </p:grpSpPr>
            <p:sp>
              <p:nvSpPr>
                <p:cNvPr id="230"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231"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2"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3"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19" name="Straight Connector 218"/>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0"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26"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7"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8"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9"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21"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22"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3"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4"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5"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pic>
          <p:nvPicPr>
            <p:cNvPr id="234" name="Picture 8"/>
            <p:cNvPicPr>
              <a:picLocks noChangeArrowheads="1"/>
            </p:cNvPicPr>
            <p:nvPr/>
          </p:nvPicPr>
          <p:blipFill>
            <a:blip r:embed="rId9" cstate="print">
              <a:lum bright="-100000" contrast="60000"/>
              <a:grayscl/>
            </a:blip>
            <a:srcRect/>
            <a:stretch>
              <a:fillRect/>
            </a:stretch>
          </p:blipFill>
          <p:spPr bwMode="auto">
            <a:xfrm>
              <a:off x="10496736" y="1825293"/>
              <a:ext cx="1965377" cy="243997"/>
            </a:xfrm>
            <a:prstGeom prst="rect">
              <a:avLst/>
            </a:prstGeom>
            <a:noFill/>
            <a:ln w="12700">
              <a:noFill/>
              <a:miter lim="800000"/>
              <a:headEnd/>
              <a:tailEnd/>
            </a:ln>
            <a:effectLst/>
          </p:spPr>
        </p:pic>
        <p:sp>
          <p:nvSpPr>
            <p:cNvPr id="235" name="Rounded Rectangle 234"/>
            <p:cNvSpPr/>
            <p:nvPr/>
          </p:nvSpPr>
          <p:spPr>
            <a:xfrm>
              <a:off x="10700657" y="1394677"/>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Infrastructure</a:t>
              </a:r>
            </a:p>
          </p:txBody>
        </p:sp>
        <p:sp>
          <p:nvSpPr>
            <p:cNvPr id="236" name="TextBox 235"/>
            <p:cNvSpPr txBox="1"/>
            <p:nvPr/>
          </p:nvSpPr>
          <p:spPr>
            <a:xfrm>
              <a:off x="11120862" y="2229195"/>
              <a:ext cx="1004714"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public</a:t>
              </a:r>
              <a:endParaRPr lang="en-US" dirty="0">
                <a:solidFill>
                  <a:srgbClr val="FFFFFF">
                    <a:lumMod val="75000"/>
                  </a:srgbClr>
                </a:solidFill>
                <a:effectLst>
                  <a:reflection stA="50000" endPos="75000" dist="12700" dir="5400000" sy="-100000" algn="bl" rotWithShape="0"/>
                </a:effectLst>
              </a:endParaRPr>
            </a:p>
          </p:txBody>
        </p:sp>
        <p:sp>
          <p:nvSpPr>
            <p:cNvPr id="237" name="TextBox 236"/>
            <p:cNvSpPr txBox="1"/>
            <p:nvPr/>
          </p:nvSpPr>
          <p:spPr>
            <a:xfrm>
              <a:off x="11322283" y="3654699"/>
              <a:ext cx="1186427" cy="369332"/>
            </a:xfrm>
            <a:prstGeom prst="rect">
              <a:avLst/>
            </a:prstGeom>
            <a:noFill/>
          </p:spPr>
          <p:txBody>
            <a:bodyPr wrap="none" rtlCol="0">
              <a:spAutoFit/>
            </a:bodyPr>
            <a:lstStyle/>
            <a:p>
              <a:pPr defTabSz="913522"/>
              <a:r>
                <a:rPr lang="en-US" i="1" dirty="0" smtClean="0">
                  <a:solidFill>
                    <a:srgbClr val="FFFFFF">
                      <a:lumMod val="75000"/>
                    </a:srgbClr>
                  </a:solidFill>
                  <a:effectLst>
                    <a:glow rad="101600">
                      <a:srgbClr val="FFFFFF">
                        <a:alpha val="31000"/>
                      </a:srgbClr>
                    </a:glow>
                  </a:effectLst>
                </a:rPr>
                <a:t>tenants</a:t>
              </a:r>
              <a:endParaRPr lang="en-US" i="1" dirty="0">
                <a:solidFill>
                  <a:srgbClr val="FFFFFF">
                    <a:lumMod val="75000"/>
                  </a:srgbClr>
                </a:solidFill>
                <a:effectLst>
                  <a:glow rad="101600">
                    <a:srgbClr val="FFFFFF">
                      <a:alpha val="31000"/>
                    </a:srgbClr>
                  </a:glow>
                </a:effectLst>
              </a:endParaRPr>
            </a:p>
          </p:txBody>
        </p:sp>
        <p:sp>
          <p:nvSpPr>
            <p:cNvPr id="238" name="TextBox 237"/>
            <p:cNvSpPr txBox="1"/>
            <p:nvPr/>
          </p:nvSpPr>
          <p:spPr>
            <a:xfrm>
              <a:off x="10518814" y="3380180"/>
              <a:ext cx="1043860"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hybrid</a:t>
              </a:r>
              <a:endParaRPr lang="en-US" dirty="0">
                <a:solidFill>
                  <a:srgbClr val="FFFFFF">
                    <a:lumMod val="75000"/>
                  </a:srgbClr>
                </a:solidFill>
                <a:effectLst>
                  <a:reflection stA="50000" endPos="75000" dist="12700" dir="5400000" sy="-100000" algn="bl" rotWithShape="0"/>
                </a:effectLst>
              </a:endParaRPr>
            </a:p>
          </p:txBody>
        </p:sp>
        <p:sp>
          <p:nvSpPr>
            <p:cNvPr id="239" name="TextBox 238"/>
            <p:cNvSpPr txBox="1"/>
            <p:nvPr/>
          </p:nvSpPr>
          <p:spPr>
            <a:xfrm>
              <a:off x="10895941" y="4802625"/>
              <a:ext cx="1117963"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private</a:t>
              </a:r>
              <a:endParaRPr lang="en-US" dirty="0">
                <a:solidFill>
                  <a:srgbClr val="FFFFFF">
                    <a:lumMod val="75000"/>
                  </a:srgbClr>
                </a:solidFill>
                <a:effectLst>
                  <a:reflection stA="50000" endPos="75000" dist="12700" dir="5400000" sy="-100000" algn="bl" rotWithShape="0"/>
                </a:effectLst>
              </a:endParaRPr>
            </a:p>
          </p:txBody>
        </p:sp>
        <p:sp>
          <p:nvSpPr>
            <p:cNvPr id="110" name="AutoShape 40"/>
            <p:cNvSpPr>
              <a:spLocks/>
            </p:cNvSpPr>
            <p:nvPr/>
          </p:nvSpPr>
          <p:spPr bwMode="auto">
            <a:xfrm>
              <a:off x="9450388" y="2721769"/>
              <a:ext cx="1208087" cy="1208087"/>
            </a:xfrm>
            <a:prstGeom prst="roundRect">
              <a:avLst>
                <a:gd name="adj" fmla="val 4731"/>
              </a:avLst>
            </a:prstGeom>
            <a:gradFill rotWithShape="0">
              <a:gsLst>
                <a:gs pos="0">
                  <a:srgbClr val="424242"/>
                </a:gs>
                <a:gs pos="100000">
                  <a:srgbClr val="191919"/>
                </a:gs>
              </a:gsLst>
              <a:lin ang="5400000" scaled="1"/>
            </a:gradFill>
            <a:ln w="50800">
              <a:solidFill>
                <a:srgbClr val="7F7F7F"/>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grpSp>
          <p:nvGrpSpPr>
            <p:cNvPr id="182" name="Group 181"/>
            <p:cNvGrpSpPr/>
            <p:nvPr/>
          </p:nvGrpSpPr>
          <p:grpSpPr>
            <a:xfrm>
              <a:off x="9698235" y="2938057"/>
              <a:ext cx="729935" cy="730890"/>
              <a:chOff x="3903607" y="3923012"/>
              <a:chExt cx="1214437" cy="1216026"/>
            </a:xfrm>
          </p:grpSpPr>
          <p:sp>
            <p:nvSpPr>
              <p:cNvPr id="183" name="Oval 86"/>
              <p:cNvSpPr>
                <a:spLocks/>
              </p:cNvSpPr>
              <p:nvPr/>
            </p:nvSpPr>
            <p:spPr bwMode="auto">
              <a:xfrm>
                <a:off x="3903607" y="3923012"/>
                <a:ext cx="1214437"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sp>
            <p:nvSpPr>
              <p:cNvPr id="184" name="Freeform 176"/>
              <p:cNvSpPr>
                <a:spLocks/>
              </p:cNvSpPr>
              <p:nvPr/>
            </p:nvSpPr>
            <p:spPr bwMode="auto">
              <a:xfrm>
                <a:off x="4089307"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bg2"/>
              </a:solidFill>
              <a:ln w="25400">
                <a:noFill/>
                <a:round/>
                <a:headEnd/>
                <a:tailEnd/>
              </a:ln>
              <a:effectLst/>
            </p:spPr>
            <p:txBody>
              <a:bodyPr lIns="130032" tIns="65017" rIns="130032" bIns="65017"/>
              <a:lstStyle/>
              <a:p>
                <a:pPr defTabSz="1298943">
                  <a:defRPr/>
                </a:pPr>
                <a:endParaRPr lang="en-US" sz="2600" b="1" kern="0" dirty="0">
                  <a:solidFill>
                    <a:sysClr val="windowText" lastClr="000000"/>
                  </a:solidFill>
                </a:endParaRPr>
              </a:p>
            </p:txBody>
          </p:sp>
        </p:grpSp>
        <p:grpSp>
          <p:nvGrpSpPr>
            <p:cNvPr id="96" name="Group 1372"/>
            <p:cNvGrpSpPr/>
            <p:nvPr/>
          </p:nvGrpSpPr>
          <p:grpSpPr>
            <a:xfrm>
              <a:off x="10262491" y="3982231"/>
              <a:ext cx="376042" cy="442666"/>
              <a:chOff x="3682896" y="6177038"/>
              <a:chExt cx="724004" cy="852281"/>
            </a:xfrm>
          </p:grpSpPr>
          <p:sp>
            <p:nvSpPr>
              <p:cNvPr id="97" name="Oval 3"/>
              <p:cNvSpPr>
                <a:spLocks/>
              </p:cNvSpPr>
              <p:nvPr/>
            </p:nvSpPr>
            <p:spPr bwMode="auto">
              <a:xfrm>
                <a:off x="3682896" y="6394527"/>
                <a:ext cx="635104" cy="634792"/>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outerShdw blurRad="152400" dist="50800" dir="5400000" sx="110000" sy="110000" algn="t" rotWithShape="0">
                  <a:prstClr val="black">
                    <a:alpha val="40000"/>
                  </a:prstClr>
                </a:outerShdw>
              </a:effectLst>
            </p:spPr>
            <p:txBody>
              <a:bodyPr lIns="0" tIns="0" rIns="0" bIns="0"/>
              <a:lstStyle/>
              <a:p>
                <a:pPr defTabSz="913522"/>
                <a:endParaRPr lang="en-US">
                  <a:solidFill>
                    <a:srgbClr val="0096D6"/>
                  </a:solidFill>
                </a:endParaRPr>
              </a:p>
            </p:txBody>
          </p:sp>
          <p:sp>
            <p:nvSpPr>
              <p:cNvPr id="98" name="Freeform 97"/>
              <p:cNvSpPr/>
              <p:nvPr/>
            </p:nvSpPr>
            <p:spPr bwMode="auto">
              <a:xfrm>
                <a:off x="3771900" y="6177038"/>
                <a:ext cx="635000" cy="731762"/>
              </a:xfrm>
              <a:custGeom>
                <a:avLst/>
                <a:gdLst>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2954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3589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1333500 w 1663700"/>
                  <a:gd name="connsiteY3" fmla="*/ 63500 h 1600200"/>
                  <a:gd name="connsiteX4" fmla="*/ 444500 w 1663700"/>
                  <a:gd name="connsiteY4" fmla="*/ 1358900 h 1600200"/>
                  <a:gd name="connsiteX5" fmla="*/ 0 w 1663700"/>
                  <a:gd name="connsiteY5" fmla="*/ 977900 h 1600200"/>
                  <a:gd name="connsiteX0" fmla="*/ 0 w 1333500"/>
                  <a:gd name="connsiteY0" fmla="*/ 914400 h 1536700"/>
                  <a:gd name="connsiteX1" fmla="*/ 444500 w 1333500"/>
                  <a:gd name="connsiteY1" fmla="*/ 1536700 h 1536700"/>
                  <a:gd name="connsiteX2" fmla="*/ 1333500 w 1333500"/>
                  <a:gd name="connsiteY2" fmla="*/ 0 h 1536700"/>
                  <a:gd name="connsiteX3" fmla="*/ 444500 w 1333500"/>
                  <a:gd name="connsiteY3" fmla="*/ 1295400 h 1536700"/>
                  <a:gd name="connsiteX4" fmla="*/ 0 w 1333500"/>
                  <a:gd name="connsiteY4" fmla="*/ 91440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536700">
                    <a:moveTo>
                      <a:pt x="0" y="914400"/>
                    </a:moveTo>
                    <a:lnTo>
                      <a:pt x="444500" y="1536700"/>
                    </a:lnTo>
                    <a:lnTo>
                      <a:pt x="1333500" y="0"/>
                    </a:lnTo>
                    <a:lnTo>
                      <a:pt x="444500" y="1295400"/>
                    </a:lnTo>
                    <a:lnTo>
                      <a:pt x="0" y="914400"/>
                    </a:lnTo>
                    <a:close/>
                  </a:path>
                </a:pathLst>
              </a:cu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22"/>
                <a:endParaRPr lang="en-US" smtClean="0">
                  <a:solidFill>
                    <a:srgbClr val="0096D6"/>
                  </a:solidFill>
                </a:endParaRPr>
              </a:p>
            </p:txBody>
          </p:sp>
        </p:grpSp>
        <p:grpSp>
          <p:nvGrpSpPr>
            <p:cNvPr id="99" name="Group 140"/>
            <p:cNvGrpSpPr>
              <a:grpSpLocks noChangeAspect="1"/>
            </p:cNvGrpSpPr>
            <p:nvPr/>
          </p:nvGrpSpPr>
          <p:grpSpPr>
            <a:xfrm>
              <a:off x="11253747" y="2182694"/>
              <a:ext cx="384047" cy="384048"/>
              <a:chOff x="3139440" y="1028700"/>
              <a:chExt cx="320040" cy="320040"/>
            </a:xfrm>
          </p:grpSpPr>
          <p:sp>
            <p:nvSpPr>
              <p:cNvPr id="100" name="Oval 99"/>
              <p:cNvSpPr/>
              <p:nvPr/>
            </p:nvSpPr>
            <p:spPr>
              <a:xfrm>
                <a:off x="3139440" y="1028700"/>
                <a:ext cx="320040" cy="320040"/>
              </a:xfrm>
              <a:prstGeom prst="ellipse">
                <a:avLst/>
              </a:prstGeom>
              <a:gradFill rotWithShape="0">
                <a:gsLst>
                  <a:gs pos="0">
                    <a:srgbClr val="FF0000"/>
                  </a:gs>
                  <a:gs pos="100000">
                    <a:srgbClr val="800000"/>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1298782" eaLnBrk="0" hangingPunct="0">
                  <a:lnSpc>
                    <a:spcPct val="90000"/>
                  </a:lnSpc>
                  <a:defRPr/>
                </a:pPr>
                <a:endParaRPr lang="en-US" kern="0" dirty="0">
                  <a:solidFill>
                    <a:srgbClr val="00B0F0"/>
                  </a:solidFill>
                  <a:ea typeface="ヒラギノ角ゴ ProN W3" charset="0"/>
                  <a:cs typeface="ヒラギノ角ゴ ProN W3" charset="0"/>
                </a:endParaRPr>
              </a:p>
            </p:txBody>
          </p:sp>
          <p:sp>
            <p:nvSpPr>
              <p:cNvPr id="101" name="Rectangle 100"/>
              <p:cNvSpPr/>
              <p:nvPr/>
            </p:nvSpPr>
            <p:spPr>
              <a:xfrm>
                <a:off x="3185160" y="1165861"/>
                <a:ext cx="228600"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98782"/>
                <a:endParaRPr lang="en-US" sz="2600" dirty="0">
                  <a:solidFill>
                    <a:srgbClr val="FFFFFF"/>
                  </a:solidFill>
                </a:endParaRPr>
              </a:p>
            </p:txBody>
          </p:sp>
        </p:grpSp>
        <p:grpSp>
          <p:nvGrpSpPr>
            <p:cNvPr id="108" name="Group 529"/>
            <p:cNvGrpSpPr/>
            <p:nvPr/>
          </p:nvGrpSpPr>
          <p:grpSpPr>
            <a:xfrm>
              <a:off x="11600912" y="848106"/>
              <a:ext cx="413826" cy="413623"/>
              <a:chOff x="6733902" y="4559698"/>
              <a:chExt cx="1743892" cy="1743035"/>
            </a:xfrm>
          </p:grpSpPr>
          <p:sp>
            <p:nvSpPr>
              <p:cNvPr id="111" name="Oval 3"/>
              <p:cNvSpPr>
                <a:spLocks/>
              </p:cNvSpPr>
              <p:nvPr/>
            </p:nvSpPr>
            <p:spPr bwMode="auto">
              <a:xfrm>
                <a:off x="6733902" y="4559698"/>
                <a:ext cx="1743892" cy="1743035"/>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2" name="Freeform 66"/>
              <p:cNvSpPr>
                <a:spLocks noEditPoints="1"/>
              </p:cNvSpPr>
              <p:nvPr/>
            </p:nvSpPr>
            <p:spPr bwMode="auto">
              <a:xfrm>
                <a:off x="7170366" y="4767940"/>
                <a:ext cx="817749" cy="1306786"/>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grpSp>
        <p:grpSp>
          <p:nvGrpSpPr>
            <p:cNvPr id="113" name="Group 112"/>
            <p:cNvGrpSpPr/>
            <p:nvPr/>
          </p:nvGrpSpPr>
          <p:grpSpPr>
            <a:xfrm>
              <a:off x="11981912" y="4912106"/>
              <a:ext cx="413826" cy="413623"/>
              <a:chOff x="-1662829" y="238506"/>
              <a:chExt cx="413826" cy="413623"/>
            </a:xfrm>
          </p:grpSpPr>
          <p:sp>
            <p:nvSpPr>
              <p:cNvPr id="114" name="Oval 3"/>
              <p:cNvSpPr>
                <a:spLocks/>
              </p:cNvSpPr>
              <p:nvPr/>
            </p:nvSpPr>
            <p:spPr bwMode="auto">
              <a:xfrm>
                <a:off x="-1662829" y="238506"/>
                <a:ext cx="413826" cy="413623"/>
              </a:xfrm>
              <a:prstGeom prst="ellipse">
                <a:avLst/>
              </a:prstGeom>
              <a:gradFill rotWithShape="0">
                <a:gsLst>
                  <a:gs pos="0">
                    <a:srgbClr val="FF0000"/>
                  </a:gs>
                  <a:gs pos="100000">
                    <a:srgbClr val="800000"/>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9" name="Freeform 66"/>
              <p:cNvSpPr>
                <a:spLocks noEditPoints="1"/>
              </p:cNvSpPr>
              <p:nvPr/>
            </p:nvSpPr>
            <p:spPr bwMode="auto">
              <a:xfrm>
                <a:off x="-1559256" y="287922"/>
                <a:ext cx="194052" cy="310101"/>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sp>
            <p:nvSpPr>
              <p:cNvPr id="120" name="Rectangle 119"/>
              <p:cNvSpPr/>
              <p:nvPr/>
            </p:nvSpPr>
            <p:spPr>
              <a:xfrm>
                <a:off x="-1553634" y="359833"/>
                <a:ext cx="59267" cy="45719"/>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grpSp>
      </p:grpSp>
      <p:sp>
        <p:nvSpPr>
          <p:cNvPr id="121" name="Isosceles Triangle 120"/>
          <p:cNvSpPr/>
          <p:nvPr/>
        </p:nvSpPr>
        <p:spPr bwMode="auto">
          <a:xfrm rot="16200000">
            <a:off x="2101443" y="3106647"/>
            <a:ext cx="878145" cy="815270"/>
          </a:xfrm>
          <a:prstGeom prst="triangle">
            <a:avLst/>
          </a:prstGeom>
          <a:gradFill rotWithShape="0">
            <a:gsLst>
              <a:gs pos="0">
                <a:srgbClr val="1C3110">
                  <a:alpha val="0"/>
                </a:srgbClr>
              </a:gs>
              <a:gs pos="100000">
                <a:srgbClr val="94FF5D">
                  <a:alpha val="50999"/>
                </a:srgbClr>
              </a:gs>
            </a:gsLst>
            <a:lin ang="1080000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3" name="Isosceles Triangle 122"/>
          <p:cNvSpPr/>
          <p:nvPr/>
        </p:nvSpPr>
        <p:spPr bwMode="auto">
          <a:xfrm rot="16200000">
            <a:off x="2101443" y="2662146"/>
            <a:ext cx="878145" cy="815270"/>
          </a:xfrm>
          <a:prstGeom prst="triangle">
            <a:avLst/>
          </a:prstGeom>
          <a:gradFill rotWithShape="0">
            <a:gsLst>
              <a:gs pos="0">
                <a:srgbClr val="1C3110">
                  <a:alpha val="0"/>
                </a:srgbClr>
              </a:gs>
              <a:gs pos="100000">
                <a:srgbClr val="FF0000">
                  <a:alpha val="50999"/>
                </a:srgbClr>
              </a:gs>
            </a:gsLst>
            <a:lin ang="1080000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24" name="Isosceles Triangle 123"/>
          <p:cNvSpPr/>
          <p:nvPr/>
        </p:nvSpPr>
        <p:spPr bwMode="auto">
          <a:xfrm rot="5400000" flipH="1">
            <a:off x="6217314" y="3106647"/>
            <a:ext cx="878145" cy="815270"/>
          </a:xfrm>
          <a:prstGeom prst="triangle">
            <a:avLst/>
          </a:prstGeom>
          <a:gradFill rotWithShape="0">
            <a:gsLst>
              <a:gs pos="0">
                <a:srgbClr val="1C3110">
                  <a:alpha val="0"/>
                </a:srgbClr>
              </a:gs>
              <a:gs pos="100000">
                <a:srgbClr val="94FF5D">
                  <a:alpha val="50999"/>
                </a:srgbClr>
              </a:gs>
            </a:gsLst>
            <a:lin ang="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5" name="Isosceles Triangle 124"/>
          <p:cNvSpPr/>
          <p:nvPr/>
        </p:nvSpPr>
        <p:spPr bwMode="auto">
          <a:xfrm rot="5400000" flipH="1">
            <a:off x="6217314" y="2662146"/>
            <a:ext cx="878145" cy="815270"/>
          </a:xfrm>
          <a:prstGeom prst="triangle">
            <a:avLst/>
          </a:prstGeom>
          <a:gradFill rotWithShape="0">
            <a:gsLst>
              <a:gs pos="0">
                <a:srgbClr val="1C3110">
                  <a:alpha val="0"/>
                </a:srgbClr>
              </a:gs>
              <a:gs pos="100000">
                <a:srgbClr val="FF0000">
                  <a:alpha val="50999"/>
                </a:srgbClr>
              </a:gs>
            </a:gsLst>
            <a:lin ang="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32" name="TextBox 131"/>
          <p:cNvSpPr txBox="1"/>
          <p:nvPr/>
        </p:nvSpPr>
        <p:spPr>
          <a:xfrm>
            <a:off x="1606591" y="2925914"/>
            <a:ext cx="5951201" cy="707883"/>
          </a:xfrm>
          <a:prstGeom prst="rect">
            <a:avLst/>
          </a:prstGeom>
          <a:noFill/>
        </p:spPr>
        <p:txBody>
          <a:bodyPr wrap="square" lIns="91332" tIns="45670" rIns="91332" bIns="45670" rtlCol="0">
            <a:spAutoFit/>
          </a:bodyPr>
          <a:lstStyle/>
          <a:p>
            <a:pPr algn="ctr" defTabSz="913522"/>
            <a:r>
              <a:rPr lang="en-US" sz="4000" dirty="0">
                <a:gradFill flip="none" rotWithShape="1">
                  <a:gsLst>
                    <a:gs pos="0">
                      <a:srgbClr val="FFFFFF">
                        <a:lumMod val="50000"/>
                      </a:srgbClr>
                    </a:gs>
                    <a:gs pos="100000">
                      <a:srgbClr val="FFFFFF"/>
                    </a:gs>
                  </a:gsLst>
                  <a:lin ang="5400000" scaled="0"/>
                  <a:tileRect/>
                </a:gradFill>
              </a:rPr>
              <a:t>Any Device, Any Cloud</a:t>
            </a:r>
          </a:p>
        </p:txBody>
      </p:sp>
      <p:sp>
        <p:nvSpPr>
          <p:cNvPr id="138" name="Title 1"/>
          <p:cNvSpPr txBox="1">
            <a:spLocks/>
          </p:cNvSpPr>
          <p:nvPr/>
        </p:nvSpPr>
        <p:spPr>
          <a:xfrm>
            <a:off x="499748" y="349963"/>
            <a:ext cx="8588861" cy="838200"/>
          </a:xfrm>
          <a:prstGeom prst="rect">
            <a:avLst/>
          </a:prstGeom>
        </p:spPr>
        <p:txBody>
          <a:bodyPr lIns="91351" tIns="45679" rIns="91351" bIns="45679"/>
          <a:lstStyle>
            <a:lvl1pPr algn="l" defTabSz="914400"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pPr defTabSz="912797"/>
            <a:r>
              <a:rPr i="1" dirty="0" smtClean="0">
                <a:solidFill>
                  <a:srgbClr val="FFFFFF"/>
                </a:solidFill>
              </a:rPr>
              <a:t>IT Megatrends are creating the “Any to Any” problem</a:t>
            </a:r>
            <a:endParaRPr i="1" dirty="0">
              <a:solidFill>
                <a:srgbClr val="FFFFFF"/>
              </a:solidFill>
            </a:endParaRPr>
          </a:p>
        </p:txBody>
      </p:sp>
      <p:sp>
        <p:nvSpPr>
          <p:cNvPr id="105" name="Rounded Rectangle 104"/>
          <p:cNvSpPr/>
          <p:nvPr/>
        </p:nvSpPr>
        <p:spPr bwMode="auto">
          <a:xfrm>
            <a:off x="509127" y="5623622"/>
            <a:ext cx="8001307" cy="690741"/>
          </a:xfrm>
          <a:prstGeom prst="roundRect">
            <a:avLst/>
          </a:prstGeom>
          <a:gradFill flip="none" rotWithShape="1">
            <a:gsLst>
              <a:gs pos="84000">
                <a:srgbClr val="000000">
                  <a:lumMod val="0"/>
                  <a:lumOff val="100000"/>
                  <a:alpha val="12000"/>
                </a:srgbClr>
              </a:gs>
              <a:gs pos="100000">
                <a:srgbClr val="CFCFCF">
                  <a:alpha val="0"/>
                  <a:lumMod val="0"/>
                  <a:lumOff val="100000"/>
                </a:srgbClr>
              </a:gs>
              <a:gs pos="0">
                <a:srgbClr val="E6E6E6">
                  <a:shade val="100000"/>
                  <a:satMod val="115000"/>
                  <a:lumMod val="0"/>
                  <a:lumOff val="100000"/>
                  <a:alpha val="18000"/>
                </a:srgbClr>
              </a:gs>
            </a:gsLst>
            <a:path path="circle">
              <a:fillToRect l="50000" t="50000" r="50000" b="50000"/>
            </a:path>
            <a:tileRect/>
          </a:gradFill>
          <a:ln w="12700">
            <a:gradFill flip="none" rotWithShape="1">
              <a:gsLst>
                <a:gs pos="100000">
                  <a:srgbClr val="DCDCDC">
                    <a:alpha val="0"/>
                  </a:srgbClr>
                </a:gs>
                <a:gs pos="0">
                  <a:schemeClr val="bg1">
                    <a:lumMod val="88000"/>
                    <a:alpha val="0"/>
                  </a:schemeClr>
                </a:gs>
                <a:gs pos="51000">
                  <a:schemeClr val="bg1">
                    <a:lumMod val="69000"/>
                    <a:alpha val="25000"/>
                  </a:schemeClr>
                </a:gs>
              </a:gsLst>
              <a:lin ang="10800000" scaled="1"/>
              <a:tileRect/>
            </a:gradFill>
            <a:miter lim="800000"/>
          </a:ln>
        </p:spPr>
        <p:txBody>
          <a:bodyPr vert="horz" wrap="square" lIns="101464" tIns="0" rIns="101464" bIns="0" numCol="1" rtlCol="0" anchor="ctr" anchorCtr="0" compatLnSpc="1">
            <a:prstTxWarp prst="textNoShape">
              <a:avLst/>
            </a:prstTxWarp>
          </a:bodyPr>
          <a:lstStyle/>
          <a:p>
            <a:pPr defTabSz="913522"/>
            <a:endParaRPr lang="en-US" dirty="0">
              <a:solidFill>
                <a:srgbClr val="FFFFFF"/>
              </a:solidFill>
              <a:cs typeface="Arial" pitchFamily="34" charset="0"/>
            </a:endParaRPr>
          </a:p>
        </p:txBody>
      </p:sp>
      <p:sp>
        <p:nvSpPr>
          <p:cNvPr id="106" name="Rounded Rectangle 105"/>
          <p:cNvSpPr>
            <a:spLocks/>
          </p:cNvSpPr>
          <p:nvPr/>
        </p:nvSpPr>
        <p:spPr bwMode="auto">
          <a:xfrm>
            <a:off x="85452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Endpoint Proliferation</a:t>
            </a:r>
          </a:p>
        </p:txBody>
      </p:sp>
      <p:sp>
        <p:nvSpPr>
          <p:cNvPr id="107" name="Rounded Rectangle 106"/>
          <p:cNvSpPr>
            <a:spLocks/>
          </p:cNvSpPr>
          <p:nvPr/>
        </p:nvSpPr>
        <p:spPr bwMode="auto">
          <a:xfrm>
            <a:off x="279523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Blending of Personal</a:t>
            </a:r>
          </a:p>
          <a:p>
            <a:pPr algn="ctr" defTabSz="761139">
              <a:defRPr/>
            </a:pPr>
            <a:r>
              <a:rPr lang="en-US" kern="0" dirty="0">
                <a:solidFill>
                  <a:srgbClr val="FFFFFF"/>
                </a:solidFill>
                <a:ea typeface="Arial" charset="0"/>
                <a:cs typeface="Arial" charset="0"/>
                <a:sym typeface="Arial" charset="0"/>
              </a:rPr>
              <a:t>&amp; Business Use</a:t>
            </a:r>
          </a:p>
        </p:txBody>
      </p:sp>
      <p:sp>
        <p:nvSpPr>
          <p:cNvPr id="128" name="Rounded Rectangle 127"/>
          <p:cNvSpPr>
            <a:spLocks/>
          </p:cNvSpPr>
          <p:nvPr/>
        </p:nvSpPr>
        <p:spPr bwMode="auto">
          <a:xfrm>
            <a:off x="4735947"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Access Assets through </a:t>
            </a:r>
          </a:p>
          <a:p>
            <a:pPr algn="ctr" defTabSz="761139">
              <a:defRPr/>
            </a:pPr>
            <a:r>
              <a:rPr lang="en-US" kern="0" dirty="0">
                <a:solidFill>
                  <a:srgbClr val="FFFFFF"/>
                </a:solidFill>
                <a:ea typeface="Arial" charset="0"/>
                <a:cs typeface="Arial" charset="0"/>
                <a:sym typeface="Arial" charset="0"/>
              </a:rPr>
              <a:t>Multiple Medians</a:t>
            </a:r>
          </a:p>
        </p:txBody>
      </p:sp>
      <p:sp>
        <p:nvSpPr>
          <p:cNvPr id="130" name="Rounded Rectangle 129"/>
          <p:cNvSpPr>
            <a:spLocks/>
          </p:cNvSpPr>
          <p:nvPr/>
        </p:nvSpPr>
        <p:spPr bwMode="auto">
          <a:xfrm>
            <a:off x="6643991"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Services Reside </a:t>
            </a:r>
          </a:p>
          <a:p>
            <a:pPr algn="ctr" defTabSz="761139">
              <a:defRPr/>
            </a:pPr>
            <a:r>
              <a:rPr lang="en-US" kern="0" dirty="0">
                <a:solidFill>
                  <a:srgbClr val="FFFFFF"/>
                </a:solidFill>
                <a:ea typeface="Arial" charset="0"/>
                <a:cs typeface="Arial" charset="0"/>
                <a:sym typeface="Arial" charset="0"/>
              </a:rPr>
              <a:t>In Many Clouds</a:t>
            </a:r>
          </a:p>
        </p:txBody>
      </p:sp>
      <p:pic>
        <p:nvPicPr>
          <p:cNvPr id="102" name="Picture 47" descr="\\psf\Home\Documents\Dropbox\Active Projects\deviceLibraryPNGs\tablets\iPad2\iPad2_Default\iPad2_Default_400kPx\Tablet_ipad_DefaultScreen_400p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576" y="4886219"/>
            <a:ext cx="570463" cy="97489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1"/>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60681" y="1208846"/>
            <a:ext cx="962303" cy="80802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9" descr="\\psf\Home\Documents\Dropbox\Active Projects\deviceLibraryPNGs\phones\iPhone\iPhoneBlack\iPhoneBlack_Default\iPhoneBlackDefault_400Px\Phone_Iphone4s_Blk_DefaultScreen_400p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070" y="1679683"/>
            <a:ext cx="285231" cy="74187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descr="\\psf\Home\Documents\Dropbox\Active Projects\deviceLibraryPNGs\phones\Android\HTC_Inspire4G\HTC_Inspire4G_Default\HTC_Inspire4G_Default_400px\Phone_HTC-Inspire4G_DefaultScreen_400p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134" y="1938508"/>
            <a:ext cx="307077" cy="73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617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3802063"/>
            <a:ext cx="892175"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3783013"/>
            <a:ext cx="6445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Line 13"/>
          <p:cNvSpPr>
            <a:spLocks noChangeShapeType="1"/>
          </p:cNvSpPr>
          <p:nvPr/>
        </p:nvSpPr>
        <p:spPr bwMode="auto">
          <a:xfrm flipH="1">
            <a:off x="6657975" y="424021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 name="Text Box 15"/>
          <p:cNvSpPr txBox="1">
            <a:spLocks noChangeArrowheads="1"/>
          </p:cNvSpPr>
          <p:nvPr/>
        </p:nvSpPr>
        <p:spPr bwMode="auto">
          <a:xfrm>
            <a:off x="1355725" y="4714875"/>
            <a:ext cx="841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Client</a:t>
            </a:r>
          </a:p>
        </p:txBody>
      </p:sp>
      <p:sp>
        <p:nvSpPr>
          <p:cNvPr id="4102" name="Text Box 16"/>
          <p:cNvSpPr txBox="1">
            <a:spLocks noChangeArrowheads="1"/>
          </p:cNvSpPr>
          <p:nvPr/>
        </p:nvSpPr>
        <p:spPr bwMode="auto">
          <a:xfrm>
            <a:off x="7016750" y="4654550"/>
            <a:ext cx="93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Server</a:t>
            </a:r>
          </a:p>
        </p:txBody>
      </p:sp>
      <p:pic>
        <p:nvPicPr>
          <p:cNvPr id="410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2811463"/>
            <a:ext cx="38862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4" name="Text Box 18"/>
          <p:cNvSpPr txBox="1">
            <a:spLocks noChangeArrowheads="1"/>
          </p:cNvSpPr>
          <p:nvPr/>
        </p:nvSpPr>
        <p:spPr bwMode="auto">
          <a:xfrm>
            <a:off x="4445000" y="3478213"/>
            <a:ext cx="94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request</a:t>
            </a:r>
          </a:p>
        </p:txBody>
      </p:sp>
      <p:sp>
        <p:nvSpPr>
          <p:cNvPr id="4105" name="Text Box 19"/>
          <p:cNvSpPr txBox="1">
            <a:spLocks noChangeArrowheads="1"/>
          </p:cNvSpPr>
          <p:nvPr/>
        </p:nvSpPr>
        <p:spPr bwMode="auto">
          <a:xfrm>
            <a:off x="4606925" y="4487863"/>
            <a:ext cx="1198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page</a:t>
            </a:r>
          </a:p>
        </p:txBody>
      </p:sp>
      <p:sp>
        <p:nvSpPr>
          <p:cNvPr id="4106" name="Line 20"/>
          <p:cNvSpPr>
            <a:spLocks noChangeShapeType="1"/>
          </p:cNvSpPr>
          <p:nvPr/>
        </p:nvSpPr>
        <p:spPr bwMode="auto">
          <a:xfrm>
            <a:off x="4637088" y="3865563"/>
            <a:ext cx="627062" cy="1587"/>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22"/>
          <p:cNvSpPr>
            <a:spLocks noChangeShapeType="1"/>
          </p:cNvSpPr>
          <p:nvPr/>
        </p:nvSpPr>
        <p:spPr bwMode="auto">
          <a:xfrm flipH="1">
            <a:off x="2168525" y="425926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21"/>
          <p:cNvSpPr>
            <a:spLocks noChangeShapeType="1"/>
          </p:cNvSpPr>
          <p:nvPr/>
        </p:nvSpPr>
        <p:spPr bwMode="auto">
          <a:xfrm flipH="1">
            <a:off x="4521200" y="4913313"/>
            <a:ext cx="685800"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Text Box 4"/>
          <p:cNvSpPr txBox="1">
            <a:spLocks noChangeArrowheads="1"/>
          </p:cNvSpPr>
          <p:nvPr/>
        </p:nvSpPr>
        <p:spPr bwMode="auto">
          <a:xfrm>
            <a:off x="1355725" y="2012950"/>
            <a:ext cx="4711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http://som.csudh.edu/fac/lpress/shortbio.htm</a:t>
            </a:r>
          </a:p>
        </p:txBody>
      </p:sp>
      <p:pic>
        <p:nvPicPr>
          <p:cNvPr id="41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8913" y="3998913"/>
            <a:ext cx="5000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1" name="Rectangle 1"/>
          <p:cNvSpPr>
            <a:spLocks noChangeArrowheads="1"/>
          </p:cNvSpPr>
          <p:nvPr/>
        </p:nvSpPr>
        <p:spPr bwMode="auto">
          <a:xfrm>
            <a:off x="0" y="44608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solidFill>
                  <a:srgbClr val="000000"/>
                </a:solidFill>
              </a:rPr>
              <a:t>URL, uniform resource locator</a:t>
            </a:r>
          </a:p>
        </p:txBody>
      </p:sp>
      <p:cxnSp>
        <p:nvCxnSpPr>
          <p:cNvPr id="4" name="Straight Arrow Connector 3"/>
          <p:cNvCxnSpPr/>
          <p:nvPr/>
        </p:nvCxnSpPr>
        <p:spPr>
          <a:xfrm>
            <a:off x="1708150" y="2525713"/>
            <a:ext cx="0" cy="11366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66055"/>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438275" y="2463800"/>
            <a:ext cx="62674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2400" dirty="0">
                <a:solidFill>
                  <a:srgbClr val="FF0000"/>
                </a:solidFill>
              </a:rPr>
              <a:t>http://</a:t>
            </a:r>
            <a:r>
              <a:rPr lang="en-US" altLang="en-US" sz="2400" dirty="0"/>
              <a:t>som.csudh.edu/fac/lpress/shortbio.htm</a:t>
            </a:r>
          </a:p>
          <a:p>
            <a:pPr eaLnBrk="1" hangingPunct="1">
              <a:lnSpc>
                <a:spcPct val="150000"/>
              </a:lnSpc>
            </a:pPr>
            <a:r>
              <a:rPr lang="en-US" altLang="en-US" sz="2400" dirty="0"/>
              <a:t>http://</a:t>
            </a:r>
            <a:r>
              <a:rPr lang="en-US" altLang="en-US" sz="2400" dirty="0">
                <a:solidFill>
                  <a:srgbClr val="FF0000"/>
                </a:solidFill>
              </a:rPr>
              <a:t>som.csudh.edu</a:t>
            </a:r>
            <a:r>
              <a:rPr lang="en-US" altLang="en-US" sz="2400" dirty="0"/>
              <a:t>/fac/lpress/shortbio.htm</a:t>
            </a:r>
          </a:p>
          <a:p>
            <a:pPr eaLnBrk="1" hangingPunct="1">
              <a:lnSpc>
                <a:spcPct val="150000"/>
              </a:lnSpc>
            </a:pPr>
            <a:r>
              <a:rPr lang="en-US" altLang="en-US" sz="2400" dirty="0"/>
              <a:t>http://som.csudh.edu/</a:t>
            </a:r>
            <a:r>
              <a:rPr lang="en-US" altLang="en-US" sz="2400" dirty="0">
                <a:solidFill>
                  <a:srgbClr val="FF0000"/>
                </a:solidFill>
              </a:rPr>
              <a:t>fac/lpress</a:t>
            </a:r>
            <a:r>
              <a:rPr lang="en-US" altLang="en-US" sz="2400" dirty="0"/>
              <a:t>/shortbio.htm</a:t>
            </a:r>
          </a:p>
          <a:p>
            <a:pPr eaLnBrk="1" hangingPunct="1">
              <a:lnSpc>
                <a:spcPct val="150000"/>
              </a:lnSpc>
            </a:pPr>
            <a:r>
              <a:rPr lang="en-US" altLang="en-US" sz="2400" dirty="0"/>
              <a:t>http://som.csudh.edu/fac/lpress/</a:t>
            </a:r>
            <a:r>
              <a:rPr lang="en-US" altLang="en-US" sz="2400" dirty="0">
                <a:solidFill>
                  <a:srgbClr val="FF0000"/>
                </a:solidFill>
              </a:rPr>
              <a:t>shortbio.htm</a:t>
            </a:r>
          </a:p>
          <a:p>
            <a:pPr eaLnBrk="1" hangingPunct="1"/>
            <a:endParaRPr lang="en-US" altLang="en-US" sz="2400" dirty="0"/>
          </a:p>
          <a:p>
            <a:pPr eaLnBrk="1" hangingPunct="1"/>
            <a:endParaRPr lang="en-US" altLang="en-US" sz="2400" dirty="0"/>
          </a:p>
          <a:p>
            <a:pPr eaLnBrk="1" hangingPunct="1"/>
            <a:endParaRPr lang="en-US" altLang="en-US" sz="2400" dirty="0"/>
          </a:p>
        </p:txBody>
      </p:sp>
      <p:sp>
        <p:nvSpPr>
          <p:cNvPr id="5123" name="Text Box 4"/>
          <p:cNvSpPr txBox="1">
            <a:spLocks noChangeArrowheads="1"/>
          </p:cNvSpPr>
          <p:nvPr/>
        </p:nvSpPr>
        <p:spPr bwMode="auto">
          <a:xfrm>
            <a:off x="2751138" y="825500"/>
            <a:ext cx="3641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Four parts of the URL</a:t>
            </a:r>
          </a:p>
        </p:txBody>
      </p:sp>
    </p:spTree>
    <p:extLst>
      <p:ext uri="{BB962C8B-B14F-4D97-AF65-F5344CB8AC3E}">
        <p14:creationId xmlns:p14="http://schemas.microsoft.com/office/powerpoint/2010/main" val="2463910845"/>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460500" y="274955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http://</a:t>
            </a:r>
            <a:r>
              <a:rPr lang="en-US" altLang="en-US" sz="2400"/>
              <a:t>som.csudh.edu/fac/lpress/shortbio.htm</a:t>
            </a:r>
          </a:p>
        </p:txBody>
      </p:sp>
      <p:sp>
        <p:nvSpPr>
          <p:cNvPr id="6147" name="Text Box 4"/>
          <p:cNvSpPr txBox="1">
            <a:spLocks noChangeArrowheads="1"/>
          </p:cNvSpPr>
          <p:nvPr/>
        </p:nvSpPr>
        <p:spPr bwMode="auto">
          <a:xfrm>
            <a:off x="0" y="8255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http://</a:t>
            </a:r>
          </a:p>
        </p:txBody>
      </p:sp>
    </p:spTree>
    <p:extLst>
      <p:ext uri="{BB962C8B-B14F-4D97-AF65-F5344CB8AC3E}">
        <p14:creationId xmlns:p14="http://schemas.microsoft.com/office/powerpoint/2010/main" val="1856668647"/>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395413" y="3128963"/>
            <a:ext cx="6223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/fac/lpress/shortbio.htm</a:t>
            </a:r>
          </a:p>
        </p:txBody>
      </p:sp>
      <p:sp>
        <p:nvSpPr>
          <p:cNvPr id="7171" name="Text Box 4"/>
          <p:cNvSpPr txBox="1">
            <a:spLocks noChangeArrowheads="1"/>
          </p:cNvSpPr>
          <p:nvPr/>
        </p:nvSpPr>
        <p:spPr bwMode="auto">
          <a:xfrm>
            <a:off x="2963863" y="825500"/>
            <a:ext cx="3086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The domain name</a:t>
            </a:r>
          </a:p>
        </p:txBody>
      </p:sp>
    </p:spTree>
    <p:extLst>
      <p:ext uri="{BB962C8B-B14F-4D97-AF65-F5344CB8AC3E}">
        <p14:creationId xmlns:p14="http://schemas.microsoft.com/office/powerpoint/2010/main" val="2052433166"/>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795298" y="26572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13013" y="333692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785532"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476750" y="333692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795299" y="3840822"/>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13013" y="453866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785532" y="5151790"/>
            <a:ext cx="1454899" cy="679953"/>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271963" y="453866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46124" y="5159380"/>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22788" y="4538663"/>
            <a:ext cx="2039937"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35431" y="5151791"/>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22788" y="3336925"/>
            <a:ext cx="2039937"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35431"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8221" name="TextBox 19"/>
          <p:cNvSpPr txBox="1">
            <a:spLocks noChangeArrowheads="1"/>
          </p:cNvSpPr>
          <p:nvPr/>
        </p:nvSpPr>
        <p:spPr bwMode="auto">
          <a:xfrm>
            <a:off x="4994275" y="5105400"/>
            <a:ext cx="754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16138" y="5272088"/>
            <a:ext cx="793750"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8223" name="Text Box 4"/>
          <p:cNvSpPr txBox="1">
            <a:spLocks noChangeArrowheads="1"/>
          </p:cNvSpPr>
          <p:nvPr/>
        </p:nvSpPr>
        <p:spPr bwMode="auto">
          <a:xfrm>
            <a:off x="3335338" y="411163"/>
            <a:ext cx="22844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directory</a:t>
            </a:r>
          </a:p>
        </p:txBody>
      </p:sp>
      <p:sp>
        <p:nvSpPr>
          <p:cNvPr id="8224" name="Text Box 4"/>
          <p:cNvSpPr txBox="1">
            <a:spLocks noChangeArrowheads="1"/>
          </p:cNvSpPr>
          <p:nvPr/>
        </p:nvSpPr>
        <p:spPr bwMode="auto">
          <a:xfrm>
            <a:off x="1365250" y="15494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a:t>
            </a:r>
            <a:r>
              <a:rPr lang="en-US" altLang="en-US" sz="2400">
                <a:solidFill>
                  <a:srgbClr val="FF0000"/>
                </a:solidFill>
              </a:rPr>
              <a:t>fac/lpress</a:t>
            </a:r>
            <a:r>
              <a:rPr lang="en-US" altLang="en-US" sz="2400"/>
              <a:t>/shortbio.htm</a:t>
            </a:r>
          </a:p>
        </p:txBody>
      </p:sp>
      <p:sp>
        <p:nvSpPr>
          <p:cNvPr id="8225" name="TextBox 24"/>
          <p:cNvSpPr txBox="1">
            <a:spLocks noChangeArrowheads="1"/>
          </p:cNvSpPr>
          <p:nvPr/>
        </p:nvSpPr>
        <p:spPr bwMode="auto">
          <a:xfrm>
            <a:off x="1785938" y="5114925"/>
            <a:ext cx="30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a:t>
            </a:r>
            <a:endParaRPr lang="en-US" altLang="en-US" sz="3200">
              <a:solidFill>
                <a:srgbClr val="FF0000"/>
              </a:solidFill>
            </a:endParaRPr>
          </a:p>
        </p:txBody>
      </p:sp>
    </p:spTree>
    <p:extLst>
      <p:ext uri="{BB962C8B-B14F-4D97-AF65-F5344CB8AC3E}">
        <p14:creationId xmlns:p14="http://schemas.microsoft.com/office/powerpoint/2010/main" val="3046980319"/>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 Hype Cycle</a:t>
            </a:r>
            <a:endParaRPr lang="en-US" dirty="0"/>
          </a:p>
        </p:txBody>
      </p:sp>
      <p:pic>
        <p:nvPicPr>
          <p:cNvPr id="2050" name="Picture 2" descr="https://upload.wikimedia.org/wikipedia/commons/b/bf/Hype-Cycle-Genera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750" y="1600200"/>
            <a:ext cx="7200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0447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844552" y="243525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62225" y="311467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834786"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525963" y="311467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844553" y="36187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62225" y="431641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834786" y="4929756"/>
            <a:ext cx="1454899" cy="1238927"/>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321175" y="431641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95378" y="4937346"/>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72000" y="4316413"/>
            <a:ext cx="2039938"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84685" y="4929757"/>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72000" y="3114675"/>
            <a:ext cx="2039938"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84685"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9245" name="TextBox 19"/>
          <p:cNvSpPr txBox="1">
            <a:spLocks noChangeArrowheads="1"/>
          </p:cNvSpPr>
          <p:nvPr/>
        </p:nvSpPr>
        <p:spPr bwMode="auto">
          <a:xfrm>
            <a:off x="5043488" y="4883150"/>
            <a:ext cx="7540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97100" y="5084763"/>
            <a:ext cx="795338"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9247" name="Rectangle 21"/>
          <p:cNvSpPr>
            <a:spLocks noChangeArrowheads="1"/>
          </p:cNvSpPr>
          <p:nvPr/>
        </p:nvSpPr>
        <p:spPr bwMode="auto">
          <a:xfrm>
            <a:off x="1905000" y="5610225"/>
            <a:ext cx="131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1600">
                <a:solidFill>
                  <a:srgbClr val="FF0000"/>
                </a:solidFill>
              </a:rPr>
              <a:t>shortbio.htm</a:t>
            </a:r>
          </a:p>
        </p:txBody>
      </p:sp>
      <p:sp>
        <p:nvSpPr>
          <p:cNvPr id="9248" name="Rectangle 1"/>
          <p:cNvSpPr>
            <a:spLocks noChangeArrowheads="1"/>
          </p:cNvSpPr>
          <p:nvPr/>
        </p:nvSpPr>
        <p:spPr bwMode="auto">
          <a:xfrm>
            <a:off x="1214438" y="1352550"/>
            <a:ext cx="671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http://som.csudh.edu/fac/lpress/</a:t>
            </a:r>
            <a:r>
              <a:rPr lang="en-US" altLang="en-US" sz="2400">
                <a:solidFill>
                  <a:srgbClr val="FF0000"/>
                </a:solidFill>
              </a:rPr>
              <a:t>shortbio.htm</a:t>
            </a:r>
          </a:p>
        </p:txBody>
      </p:sp>
      <p:sp>
        <p:nvSpPr>
          <p:cNvPr id="9249" name="Text Box 4"/>
          <p:cNvSpPr txBox="1">
            <a:spLocks noChangeArrowheads="1"/>
          </p:cNvSpPr>
          <p:nvPr/>
        </p:nvSpPr>
        <p:spPr bwMode="auto">
          <a:xfrm>
            <a:off x="0" y="4318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file name</a:t>
            </a:r>
          </a:p>
        </p:txBody>
      </p:sp>
    </p:spTree>
    <p:extLst>
      <p:ext uri="{BB962C8B-B14F-4D97-AF65-F5344CB8AC3E}">
        <p14:creationId xmlns:p14="http://schemas.microsoft.com/office/powerpoint/2010/main" val="1676775759"/>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hlinkClick r:id="rId3"/>
          </p:cNvPr>
          <p:cNvSpPr>
            <a:spLocks noChangeArrowheads="1"/>
          </p:cNvSpPr>
          <p:nvPr/>
        </p:nvSpPr>
        <p:spPr bwMode="auto">
          <a:xfrm>
            <a:off x="914400" y="3352800"/>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4"/>
              </a:rPr>
              <a:t>http://bit.ly/djeREW</a:t>
            </a:r>
            <a:endParaRPr lang="en-US" altLang="en-US" sz="2400"/>
          </a:p>
        </p:txBody>
      </p:sp>
      <p:sp>
        <p:nvSpPr>
          <p:cNvPr id="10243" name="Rectangle 3"/>
          <p:cNvSpPr>
            <a:spLocks noChangeArrowheads="1"/>
          </p:cNvSpPr>
          <p:nvPr/>
        </p:nvSpPr>
        <p:spPr bwMode="auto">
          <a:xfrm>
            <a:off x="0" y="4572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URLs may be shortened</a:t>
            </a:r>
          </a:p>
        </p:txBody>
      </p:sp>
      <p:sp>
        <p:nvSpPr>
          <p:cNvPr id="10244" name="Rectangle 4"/>
          <p:cNvSpPr>
            <a:spLocks noChangeArrowheads="1"/>
          </p:cNvSpPr>
          <p:nvPr/>
        </p:nvSpPr>
        <p:spPr bwMode="auto">
          <a:xfrm>
            <a:off x="914400" y="1676400"/>
            <a:ext cx="731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5"/>
              </a:rPr>
              <a:t>http://www.csudh.edu/studentaffairs/financialaid/faq.shtml#apply_for_scholarships</a:t>
            </a:r>
            <a:endParaRPr lang="en-US" altLang="en-US" sz="2400"/>
          </a:p>
        </p:txBody>
      </p:sp>
      <p:sp>
        <p:nvSpPr>
          <p:cNvPr id="10245" name="Text Box 5"/>
          <p:cNvSpPr txBox="1">
            <a:spLocks noChangeArrowheads="1"/>
          </p:cNvSpPr>
          <p:nvPr/>
        </p:nvSpPr>
        <p:spPr bwMode="auto">
          <a:xfrm>
            <a:off x="914400" y="5562600"/>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 shortened the URL using the service at </a:t>
            </a:r>
            <a:r>
              <a:rPr lang="en-US" altLang="en-US" sz="2000">
                <a:hlinkClick r:id="rId6"/>
              </a:rPr>
              <a:t>http://bit.ly</a:t>
            </a:r>
            <a:r>
              <a:rPr lang="en-US" altLang="en-US" sz="2000"/>
              <a:t>.  There are others that do the same thing.)</a:t>
            </a:r>
          </a:p>
        </p:txBody>
      </p:sp>
    </p:spTree>
    <p:extLst>
      <p:ext uri="{BB962C8B-B14F-4D97-AF65-F5344CB8AC3E}">
        <p14:creationId xmlns:p14="http://schemas.microsoft.com/office/powerpoint/2010/main" val="3928920485"/>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144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Know the source of a shortened URL</a:t>
            </a:r>
          </a:p>
        </p:txBody>
      </p:sp>
      <p:sp>
        <p:nvSpPr>
          <p:cNvPr id="11267" name="Rectangle 3"/>
          <p:cNvSpPr>
            <a:spLocks noChangeArrowheads="1"/>
          </p:cNvSpPr>
          <p:nvPr/>
        </p:nvSpPr>
        <p:spPr bwMode="auto">
          <a:xfrm>
            <a:off x="0" y="26082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hlinkClick r:id="rId3"/>
              </a:rPr>
              <a:t>http://bit.ly/9dLHk5</a:t>
            </a:r>
            <a:endParaRPr lang="en-US" altLang="en-US" sz="2400"/>
          </a:p>
        </p:txBody>
      </p:sp>
    </p:spTree>
    <p:extLst>
      <p:ext uri="{BB962C8B-B14F-4D97-AF65-F5344CB8AC3E}">
        <p14:creationId xmlns:p14="http://schemas.microsoft.com/office/powerpoint/2010/main" val="2206079425"/>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91941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som.csudh.edu/fac/lpress/shortbio.htm</a:t>
            </a:r>
          </a:p>
        </p:txBody>
      </p:sp>
      <p:sp>
        <p:nvSpPr>
          <p:cNvPr id="12291" name="Text Box 3"/>
          <p:cNvSpPr txBox="1">
            <a:spLocks noChangeArrowheads="1"/>
          </p:cNvSpPr>
          <p:nvPr/>
        </p:nvSpPr>
        <p:spPr bwMode="auto">
          <a:xfrm>
            <a:off x="0" y="70643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You can delete the </a:t>
            </a:r>
            <a:r>
              <a:rPr lang="en-US" altLang="en-US" sz="3200" i="1"/>
              <a:t>http://</a:t>
            </a:r>
            <a:endParaRPr lang="en-US" altLang="en-US" sz="3200"/>
          </a:p>
        </p:txBody>
      </p:sp>
    </p:spTree>
    <p:extLst>
      <p:ext uri="{BB962C8B-B14F-4D97-AF65-F5344CB8AC3E}">
        <p14:creationId xmlns:p14="http://schemas.microsoft.com/office/powerpoint/2010/main" val="3758024980"/>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155416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http://bpastudio.csudh.edu/fac/lpress/</a:t>
            </a:r>
          </a:p>
        </p:txBody>
      </p:sp>
      <p:sp>
        <p:nvSpPr>
          <p:cNvPr id="13315" name="Text Box 3"/>
          <p:cNvSpPr txBox="1">
            <a:spLocks noChangeArrowheads="1"/>
          </p:cNvSpPr>
          <p:nvPr/>
        </p:nvSpPr>
        <p:spPr bwMode="auto">
          <a:xfrm>
            <a:off x="0" y="5318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What happens if you delete the file name?</a:t>
            </a:r>
          </a:p>
        </p:txBody>
      </p:sp>
      <p:sp>
        <p:nvSpPr>
          <p:cNvPr id="13316" name="Text Box 4"/>
          <p:cNvSpPr txBox="1">
            <a:spLocks noChangeArrowheads="1"/>
          </p:cNvSpPr>
          <p:nvPr/>
        </p:nvSpPr>
        <p:spPr bwMode="auto">
          <a:xfrm>
            <a:off x="955675" y="3681413"/>
            <a:ext cx="72326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The Web server will look for a file with a default name, which is specified by the server administrator.  </a:t>
            </a:r>
          </a:p>
          <a:p>
            <a:pPr eaLnBrk="1" hangingPunct="1"/>
            <a:endParaRPr lang="en-US" altLang="en-US" sz="2000"/>
          </a:p>
          <a:p>
            <a:pPr eaLnBrk="1" hangingPunct="1"/>
            <a:r>
              <a:rPr lang="en-US" altLang="en-US" sz="2000"/>
              <a:t>Traditional default names are </a:t>
            </a:r>
            <a:r>
              <a:rPr lang="en-US" altLang="en-US" sz="2000" i="1"/>
              <a:t>index.htm, Index.html, default.htm, </a:t>
            </a:r>
            <a:r>
              <a:rPr lang="en-US" altLang="en-US" sz="2000"/>
              <a:t>and</a:t>
            </a:r>
            <a:r>
              <a:rPr lang="en-US" altLang="en-US" sz="2000" i="1"/>
              <a:t> default.html.</a:t>
            </a:r>
          </a:p>
        </p:txBody>
      </p:sp>
    </p:spTree>
    <p:extLst>
      <p:ext uri="{BB962C8B-B14F-4D97-AF65-F5344CB8AC3E}">
        <p14:creationId xmlns:p14="http://schemas.microsoft.com/office/powerpoint/2010/main" val="848889910"/>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06363"/>
            <a:ext cx="8229600" cy="1143001"/>
          </a:xfrm>
        </p:spPr>
        <p:txBody>
          <a:bodyPr/>
          <a:lstStyle/>
          <a:p>
            <a:r>
              <a:rPr lang="en-US" altLang="en-US" sz="3200" smtClean="0"/>
              <a:t>URL summary</a:t>
            </a:r>
          </a:p>
        </p:txBody>
      </p:sp>
      <p:sp>
        <p:nvSpPr>
          <p:cNvPr id="14339" name="Rectangle 3"/>
          <p:cNvSpPr>
            <a:spLocks noGrp="1" noChangeArrowheads="1"/>
          </p:cNvSpPr>
          <p:nvPr>
            <p:ph idx="1"/>
          </p:nvPr>
        </p:nvSpPr>
        <p:spPr>
          <a:xfrm>
            <a:off x="381000" y="2438400"/>
            <a:ext cx="8229600" cy="2971800"/>
          </a:xfrm>
          <a:ln>
            <a:solidFill>
              <a:schemeClr val="tx1"/>
            </a:solidFill>
            <a:miter lim="800000"/>
            <a:headEnd/>
            <a:tailEnd/>
          </a:ln>
        </p:spPr>
        <p:txBody>
          <a:bodyPr/>
          <a:lstStyle/>
          <a:p>
            <a:pPr marL="573088" indent="-573088">
              <a:buFont typeface="Wingdings" pitchFamily="2" charset="2"/>
              <a:buBlip>
                <a:blip r:embed="rId3"/>
              </a:buBlip>
              <a:tabLst>
                <a:tab pos="0" algn="l"/>
              </a:tabLst>
            </a:pPr>
            <a:r>
              <a:rPr lang="en-US" altLang="en-US" sz="2400" smtClean="0"/>
              <a:t>This request is for a Web (http) server</a:t>
            </a:r>
          </a:p>
          <a:p>
            <a:pPr marL="573088" indent="-573088">
              <a:buClr>
                <a:srgbClr val="FF0000"/>
              </a:buClr>
              <a:buFont typeface="Wingdings" pitchFamily="2" charset="2"/>
              <a:buBlip>
                <a:blip r:embed="rId4"/>
              </a:buBlip>
              <a:tabLst>
                <a:tab pos="0" algn="l"/>
              </a:tabLst>
            </a:pPr>
            <a:r>
              <a:rPr lang="en-US" altLang="en-US" sz="2400" smtClean="0"/>
              <a:t>The server program is running on a computer with the domain name </a:t>
            </a:r>
            <a:r>
              <a:rPr lang="en-US" altLang="en-US" sz="2400" i="1" smtClean="0"/>
              <a:t>som.csudh.edu</a:t>
            </a:r>
          </a:p>
          <a:p>
            <a:pPr marL="573088" indent="-573088">
              <a:buClr>
                <a:srgbClr val="00FF00"/>
              </a:buClr>
              <a:buFont typeface="Wingdings" pitchFamily="2" charset="2"/>
              <a:buBlip>
                <a:blip r:embed="rId5"/>
              </a:buBlip>
              <a:tabLst>
                <a:tab pos="0" algn="l"/>
              </a:tabLst>
            </a:pPr>
            <a:r>
              <a:rPr lang="en-US" altLang="en-US" sz="2400" smtClean="0"/>
              <a:t>Look in a subdirectory called </a:t>
            </a:r>
            <a:r>
              <a:rPr lang="en-US" altLang="en-US" sz="2400" i="1" smtClean="0"/>
              <a:t>fac/lpress</a:t>
            </a:r>
          </a:p>
          <a:p>
            <a:pPr marL="573088" indent="-573088">
              <a:buClr>
                <a:srgbClr val="0000FF"/>
              </a:buClr>
              <a:buFont typeface="Wingdings" pitchFamily="2" charset="2"/>
              <a:buBlip>
                <a:blip r:embed="rId6"/>
              </a:buBlip>
              <a:tabLst>
                <a:tab pos="0" algn="l"/>
              </a:tabLst>
            </a:pPr>
            <a:r>
              <a:rPr lang="en-US" altLang="en-US" sz="2400" smtClean="0"/>
              <a:t>If there is a file called </a:t>
            </a:r>
            <a:r>
              <a:rPr lang="en-US" altLang="en-US" sz="2400" i="1" smtClean="0"/>
              <a:t>shortbio.htm</a:t>
            </a:r>
            <a:r>
              <a:rPr lang="en-US" altLang="en-US" sz="2400" smtClean="0"/>
              <a:t>, send it back to the client to be displayed; if not, send an error message back to the client</a:t>
            </a:r>
          </a:p>
        </p:txBody>
      </p:sp>
      <p:sp>
        <p:nvSpPr>
          <p:cNvPr id="14340" name="Text Box 4"/>
          <p:cNvSpPr txBox="1">
            <a:spLocks noChangeArrowheads="1"/>
          </p:cNvSpPr>
          <p:nvPr/>
        </p:nvSpPr>
        <p:spPr bwMode="auto">
          <a:xfrm>
            <a:off x="457200" y="14478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a:t>
            </a:r>
            <a:r>
              <a:rPr lang="en-US" altLang="en-US" sz="2400">
                <a:solidFill>
                  <a:srgbClr val="00FF00"/>
                </a:solidFill>
              </a:rPr>
              <a:t>fac/lpress</a:t>
            </a:r>
            <a:r>
              <a:rPr lang="en-US" altLang="en-US" sz="2400"/>
              <a:t>/</a:t>
            </a:r>
            <a:r>
              <a:rPr lang="en-US" altLang="en-US" sz="2400">
                <a:solidFill>
                  <a:srgbClr val="0000FF"/>
                </a:solidFill>
              </a:rPr>
              <a:t>shortbio.htm</a:t>
            </a:r>
          </a:p>
        </p:txBody>
      </p:sp>
      <p:sp>
        <p:nvSpPr>
          <p:cNvPr id="14341" name="Text Box 5"/>
          <p:cNvSpPr txBox="1">
            <a:spLocks noChangeArrowheads="1"/>
          </p:cNvSpPr>
          <p:nvPr/>
        </p:nvSpPr>
        <p:spPr bwMode="auto">
          <a:xfrm>
            <a:off x="228600" y="6019800"/>
            <a:ext cx="870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Domain name = the unique name of a computer on the Internet</a:t>
            </a:r>
          </a:p>
        </p:txBody>
      </p:sp>
    </p:spTree>
    <p:extLst>
      <p:ext uri="{BB962C8B-B14F-4D97-AF65-F5344CB8AC3E}">
        <p14:creationId xmlns:p14="http://schemas.microsoft.com/office/powerpoint/2010/main" val="3543940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after the ?</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html.net/page.php?id=1254</a:t>
            </a:r>
            <a:endParaRPr lang="en-US" dirty="0" smtClean="0"/>
          </a:p>
          <a:p>
            <a:endParaRPr lang="en-US" dirty="0"/>
          </a:p>
          <a:p>
            <a:r>
              <a:rPr lang="en-US" dirty="0"/>
              <a:t>Why is there a question mark after the page name?</a:t>
            </a:r>
          </a:p>
          <a:p>
            <a:pPr lvl="1"/>
            <a:r>
              <a:rPr lang="en-US" dirty="0"/>
              <a:t>The answer is that the characters after the question mark are an </a:t>
            </a:r>
            <a:r>
              <a:rPr lang="en-US" b="1" dirty="0"/>
              <a:t>HTTP query string</a:t>
            </a:r>
            <a:r>
              <a:rPr lang="en-US" dirty="0"/>
              <a:t>. An HTTP query string can contain both variables and their values. In the example above, the HTTP query string contains a variable named "id", with the value "1254".</a:t>
            </a:r>
          </a:p>
          <a:p>
            <a:endParaRPr lang="en-US" dirty="0"/>
          </a:p>
        </p:txBody>
      </p:sp>
    </p:spTree>
    <p:extLst>
      <p:ext uri="{BB962C8B-B14F-4D97-AF65-F5344CB8AC3E}">
        <p14:creationId xmlns:p14="http://schemas.microsoft.com/office/powerpoint/2010/main" val="961094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Architecture diagram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430744"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886200"/>
            <a:ext cx="2331664" cy="2585323"/>
          </a:xfrm>
          <a:prstGeom prst="rect">
            <a:avLst/>
          </a:prstGeom>
          <a:noFill/>
        </p:spPr>
        <p:txBody>
          <a:bodyPr wrap="none" rtlCol="0">
            <a:spAutoFit/>
          </a:bodyPr>
          <a:lstStyle/>
          <a:p>
            <a:pPr marL="285750" indent="-285750">
              <a:buFont typeface="Arial" panose="020B0604020202020204" pitchFamily="34" charset="0"/>
              <a:buChar char="•"/>
            </a:pPr>
            <a:r>
              <a:rPr lang="en-US" dirty="0" smtClean="0"/>
              <a:t>Intranet Vs Extranet</a:t>
            </a:r>
          </a:p>
          <a:p>
            <a:pPr marL="285750" indent="-285750">
              <a:buFont typeface="Arial" panose="020B0604020202020204" pitchFamily="34" charset="0"/>
              <a:buChar char="•"/>
            </a:pPr>
            <a:r>
              <a:rPr lang="en-US" dirty="0" smtClean="0"/>
              <a:t>DMZ</a:t>
            </a:r>
          </a:p>
          <a:p>
            <a:pPr marL="285750" indent="-285750">
              <a:buFont typeface="Arial" panose="020B0604020202020204" pitchFamily="34" charset="0"/>
              <a:buChar char="•"/>
            </a:pPr>
            <a:r>
              <a:rPr lang="en-US" dirty="0" smtClean="0"/>
              <a:t>Firewall</a:t>
            </a:r>
          </a:p>
          <a:p>
            <a:pPr marL="285750" indent="-285750">
              <a:buFont typeface="Arial" panose="020B0604020202020204" pitchFamily="34" charset="0"/>
              <a:buChar char="•"/>
            </a:pPr>
            <a:r>
              <a:rPr lang="en-US" dirty="0" smtClean="0"/>
              <a:t>Web Server</a:t>
            </a:r>
          </a:p>
          <a:p>
            <a:pPr marL="285750" indent="-285750">
              <a:buFont typeface="Arial" panose="020B0604020202020204" pitchFamily="34" charset="0"/>
              <a:buChar char="•"/>
            </a:pPr>
            <a:r>
              <a:rPr lang="en-US" dirty="0" smtClean="0"/>
              <a:t>Application Server</a:t>
            </a:r>
          </a:p>
          <a:p>
            <a:pPr marL="285750" indent="-285750">
              <a:buFont typeface="Arial" panose="020B0604020202020204" pitchFamily="34" charset="0"/>
              <a:buChar char="•"/>
            </a:pPr>
            <a:r>
              <a:rPr lang="en-US" dirty="0" smtClean="0"/>
              <a:t>Load Balancer</a:t>
            </a:r>
          </a:p>
          <a:p>
            <a:pPr marL="285750" indent="-285750">
              <a:buFont typeface="Arial" panose="020B0604020202020204" pitchFamily="34" charset="0"/>
              <a:buChar char="•"/>
            </a:pPr>
            <a:r>
              <a:rPr lang="en-US" dirty="0" smtClean="0"/>
              <a:t>Database Server</a:t>
            </a:r>
          </a:p>
          <a:p>
            <a:pPr marL="285750" indent="-285750">
              <a:buFont typeface="Arial" panose="020B0604020202020204" pitchFamily="34" charset="0"/>
              <a:buChar char="•"/>
            </a:pPr>
            <a:r>
              <a:rPr lang="en-US" dirty="0" smtClean="0"/>
              <a:t>NAS</a:t>
            </a:r>
          </a:p>
          <a:p>
            <a:pPr marL="285750" indent="-285750">
              <a:buFont typeface="Arial" panose="020B0604020202020204" pitchFamily="34" charset="0"/>
              <a:buChar char="•"/>
            </a:pPr>
            <a:r>
              <a:rPr lang="en-US" dirty="0" smtClean="0"/>
              <a:t>Failover/Backup</a:t>
            </a:r>
            <a:endParaRPr lang="en-US" dirty="0"/>
          </a:p>
        </p:txBody>
      </p:sp>
    </p:spTree>
    <p:extLst>
      <p:ext uri="{BB962C8B-B14F-4D97-AF65-F5344CB8AC3E}">
        <p14:creationId xmlns:p14="http://schemas.microsoft.com/office/powerpoint/2010/main" val="2266433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a:t>
            </a:r>
            <a:endParaRPr lang="en-US" dirty="0"/>
          </a:p>
        </p:txBody>
      </p:sp>
      <p:sp>
        <p:nvSpPr>
          <p:cNvPr id="3" name="Content Placeholder 2"/>
          <p:cNvSpPr>
            <a:spLocks noGrp="1"/>
          </p:cNvSpPr>
          <p:nvPr>
            <p:ph idx="1"/>
          </p:nvPr>
        </p:nvSpPr>
        <p:spPr/>
        <p:txBody>
          <a:bodyPr/>
          <a:lstStyle/>
          <a:p>
            <a:r>
              <a:rPr lang="en-US" dirty="0" smtClean="0"/>
              <a:t>What is Regression Analysis</a:t>
            </a:r>
          </a:p>
          <a:p>
            <a:pPr lvl="1"/>
            <a:r>
              <a:rPr lang="en-US" dirty="0"/>
              <a:t>In statistics, </a:t>
            </a:r>
            <a:r>
              <a:rPr lang="en-US" b="1" dirty="0"/>
              <a:t>regression analysis</a:t>
            </a:r>
            <a:r>
              <a:rPr lang="en-US" dirty="0"/>
              <a:t> is a statistical process for estimating the relationships among variables</a:t>
            </a:r>
            <a:r>
              <a:rPr lang="en-US" dirty="0" smtClean="0"/>
              <a:t>.</a:t>
            </a:r>
          </a:p>
          <a:p>
            <a:pPr lvl="1"/>
            <a:r>
              <a:rPr lang="en-US" dirty="0" smtClean="0"/>
              <a:t> </a:t>
            </a:r>
            <a:r>
              <a:rPr lang="en-US" dirty="0"/>
              <a:t>It includes many techniques for modeling and analyzing several variables, when the focus is on the relationship between a dependent variable and one or more independent variables (or 'predictors</a:t>
            </a:r>
            <a:r>
              <a:rPr lang="en-US" dirty="0" smtClean="0"/>
              <a:t>').</a:t>
            </a:r>
          </a:p>
          <a:p>
            <a:pPr lvl="1"/>
            <a:r>
              <a:rPr lang="en-US" dirty="0" smtClean="0"/>
              <a:t>It is used for Predictive Analysis</a:t>
            </a:r>
          </a:p>
          <a:p>
            <a:pPr lvl="2"/>
            <a:r>
              <a:rPr lang="en-US" dirty="0"/>
              <a:t>Predictive analytics encompasses a variety of statistical techniques from modeling, machine learning, and data mining that analyze current and historical facts to make predictions about future, or otherwise unknown, events.</a:t>
            </a:r>
            <a:endParaRPr lang="en-US" dirty="0" smtClean="0"/>
          </a:p>
          <a:p>
            <a:pPr lvl="1"/>
            <a:endParaRPr lang="en-US" baseline="-25000" dirty="0"/>
          </a:p>
          <a:p>
            <a:pPr lvl="1"/>
            <a:endParaRPr lang="en-US" baseline="-25000" dirty="0"/>
          </a:p>
        </p:txBody>
      </p:sp>
    </p:spTree>
    <p:extLst>
      <p:ext uri="{BB962C8B-B14F-4D97-AF65-F5344CB8AC3E}">
        <p14:creationId xmlns:p14="http://schemas.microsoft.com/office/powerpoint/2010/main" val="4200334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Analysis &amp; R</a:t>
            </a:r>
            <a:endParaRPr lang="en-US" dirty="0"/>
          </a:p>
        </p:txBody>
      </p:sp>
      <p:sp>
        <p:nvSpPr>
          <p:cNvPr id="4" name="Content Placeholder 2"/>
          <p:cNvSpPr txBox="1">
            <a:spLocks/>
          </p:cNvSpPr>
          <p:nvPr/>
        </p:nvSpPr>
        <p:spPr>
          <a:xfrm>
            <a:off x="4419600" y="1676400"/>
            <a:ext cx="3505200"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endParaRPr lang="en-US" dirty="0"/>
          </a:p>
        </p:txBody>
      </p:sp>
      <p:sp>
        <p:nvSpPr>
          <p:cNvPr id="6" name="Rectangle 5"/>
          <p:cNvSpPr>
            <a:spLocks noChangeArrowheads="1"/>
          </p:cNvSpPr>
          <p:nvPr/>
        </p:nvSpPr>
        <p:spPr bwMode="auto">
          <a:xfrm>
            <a:off x="313765" y="1311193"/>
            <a:ext cx="4572000"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Regression means dependence and involves estimating the value of a dependent variable Y, from an independent variable X. In simple regression, only one independent variable is used, whereas* multiple regression two or more independent variables are involved. The simple regression takes the following form.</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Y = a + </a:t>
            </a:r>
            <a:r>
              <a:rPr kumimoji="0" lang="en-US" altLang="en-US" sz="900" b="0" i="0" u="none" strike="noStrike" cap="none" normalizeH="0" baseline="0" dirty="0" err="1" smtClean="0">
                <a:ln>
                  <a:noFill/>
                </a:ln>
                <a:solidFill>
                  <a:srgbClr val="333333"/>
                </a:solidFill>
                <a:effectLst/>
                <a:latin typeface="Open Sans"/>
                <a:cs typeface="Arial" pitchFamily="34" charset="0"/>
              </a:rPr>
              <a:t>bX</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 —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 — slope (trend)</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These are represented in the following graph.</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   </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333333"/>
                </a:solidFill>
                <a:effectLst/>
                <a:latin typeface="Open Sans"/>
                <a:cs typeface="Arial" pitchFamily="34" charset="0"/>
              </a:rPr>
              <a:t>Graph showing simple regression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The model for multiple linear regressions is shown below.</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a +b</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1</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2</a:t>
            </a:r>
            <a:r>
              <a:rPr kumimoji="0" lang="en-US" altLang="en-US" sz="900" b="0" i="0" u="none" strike="noStrike" cap="none" normalizeH="0" baseline="0" dirty="0" smtClean="0">
                <a:ln>
                  <a:noFill/>
                </a:ln>
                <a:solidFill>
                  <a:srgbClr val="333333"/>
                </a:solidFill>
                <a:effectLst/>
                <a:latin typeface="Open Sans"/>
                <a:cs typeface="Arial" pitchFamily="34" charset="0"/>
              </a:rPr>
              <a:t>+ b</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3</a:t>
            </a:r>
            <a:r>
              <a:rPr kumimoji="0" lang="en-US" altLang="en-US" sz="900" b="0" i="0" u="none" strike="noStrike" cap="none" normalizeH="0" baseline="0" dirty="0" smtClean="0">
                <a:ln>
                  <a:noFill/>
                </a:ln>
                <a:solidFill>
                  <a:srgbClr val="333333"/>
                </a:solidFill>
                <a:effectLst/>
                <a:latin typeface="Open Sans"/>
                <a:cs typeface="Arial" pitchFamily="34" charset="0"/>
              </a:rPr>
              <a:t>+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b</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r>
              <a:rPr kumimoji="0" lang="en-US" altLang="en-US" sz="900" b="0" i="0" u="none" strike="noStrike" cap="none" normalizeH="0" baseline="0" dirty="0" err="1" smtClean="0">
                <a:ln>
                  <a:noFill/>
                </a:ln>
                <a:solidFill>
                  <a:srgbClr val="333333"/>
                </a:solidFill>
                <a:effectLst/>
                <a:latin typeface="Open Sans"/>
                <a:cs typeface="Arial" pitchFamily="34" charset="0"/>
              </a:rPr>
              <a:t>X</a:t>
            </a:r>
            <a:r>
              <a:rPr kumimoji="0" lang="en-US" altLang="en-US" sz="900" b="0" i="0" u="none" strike="noStrike" cap="none" normalizeH="0" baseline="-30000" dirty="0" err="1" smtClean="0">
                <a:ln>
                  <a:noFill/>
                </a:ln>
                <a:solidFill>
                  <a:srgbClr val="333333"/>
                </a:solidFill>
                <a:effectLst/>
                <a:latin typeface="Open Sans"/>
                <a:cs typeface="Arial" pitchFamily="34" charset="0"/>
              </a:rPr>
              <a:t>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Where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Y — 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X</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a:t>
            </a:r>
            <a:r>
              <a:rPr kumimoji="0" lang="en-US" altLang="en-US" sz="900" b="0" i="0" u="none" strike="noStrike" cap="none" normalizeH="0" baseline="0" dirty="0" err="1" smtClean="0">
                <a:ln>
                  <a:noFill/>
                </a:ln>
                <a:solidFill>
                  <a:srgbClr val="333333"/>
                </a:solidFill>
                <a:effectLst/>
                <a:latin typeface="Open Sans"/>
                <a:cs typeface="Arial" pitchFamily="34" charset="0"/>
              </a:rPr>
              <a:t>ith</a:t>
            </a:r>
            <a:r>
              <a:rPr kumimoji="0" lang="en-US" altLang="en-US" sz="900" b="0" i="0" u="none" strike="noStrike" cap="none" normalizeH="0" baseline="0" dirty="0" smtClean="0">
                <a:ln>
                  <a:noFill/>
                </a:ln>
                <a:solidFill>
                  <a:srgbClr val="333333"/>
                </a:solidFill>
                <a:effectLst/>
                <a:latin typeface="Open Sans"/>
                <a:cs typeface="Arial" pitchFamily="34" charset="0"/>
              </a:rPr>
              <a:t> independent variable</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a — intercept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Open Sans"/>
                <a:cs typeface="Arial" pitchFamily="34" charset="0"/>
              </a:rPr>
              <a:t>b</a:t>
            </a:r>
            <a:r>
              <a:rPr kumimoji="0" lang="en-US" altLang="en-US" sz="900" b="0" i="0" u="none" strike="noStrike" cap="none" normalizeH="0" baseline="-30000" dirty="0" smtClean="0">
                <a:ln>
                  <a:noFill/>
                </a:ln>
                <a:solidFill>
                  <a:srgbClr val="333333"/>
                </a:solidFill>
                <a:effectLst/>
                <a:latin typeface="Open Sans"/>
                <a:cs typeface="Arial" pitchFamily="34" charset="0"/>
              </a:rPr>
              <a:t>i</a:t>
            </a:r>
            <a:r>
              <a:rPr kumimoji="0" lang="en-US" altLang="en-US" sz="900" b="0" i="0" u="none" strike="noStrike" cap="none" normalizeH="0" baseline="0" dirty="0" smtClean="0">
                <a:ln>
                  <a:noFill/>
                </a:ln>
                <a:solidFill>
                  <a:srgbClr val="333333"/>
                </a:solidFill>
                <a:effectLst/>
                <a:latin typeface="Open Sans"/>
                <a:cs typeface="Arial" pitchFamily="34" charset="0"/>
              </a:rPr>
              <a:t> — slope of the independent variable Xi</a:t>
            </a:r>
            <a:endParaRPr kumimoji="0" lang="en-US" altLang="en-US" sz="18300" b="0" i="0" u="none" strike="noStrike" cap="none" normalizeH="0" baseline="0" dirty="0" smtClean="0">
              <a:ln>
                <a:noFill/>
              </a:ln>
              <a:solidFill>
                <a:srgbClr val="333333"/>
              </a:solidFill>
              <a:effectLst/>
              <a:latin typeface="Open Sans"/>
              <a:cs typeface="Arial" pitchFamily="34" charset="0"/>
            </a:endParaRPr>
          </a:p>
        </p:txBody>
      </p:sp>
      <p:pic>
        <p:nvPicPr>
          <p:cNvPr id="1030" name="Picture 6" descr="Graph showing simple regres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24000"/>
            <a:ext cx="3409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78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 Cycle 2015</a:t>
            </a:r>
            <a:endParaRPr lang="en-US" dirty="0"/>
          </a:p>
        </p:txBody>
      </p:sp>
      <p:pic>
        <p:nvPicPr>
          <p:cNvPr id="3074" name="Picture 2" descr="http://2s7gjr373w3x22jf92z99mgm5w.wpengine.netdna-cdn.com/wp-content/uploads/2015/08/Hype-Cycle_2015_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2026" y="1600200"/>
            <a:ext cx="699034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696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077200" cy="792162"/>
          </a:xfrm>
        </p:spPr>
        <p:txBody>
          <a:bodyPr/>
          <a:lstStyle/>
          <a:p>
            <a:pPr algn="ctr"/>
            <a:r>
              <a:rPr lang="en-US" sz="3200" b="1" dirty="0"/>
              <a:t>Class R Example </a:t>
            </a:r>
            <a:r>
              <a:rPr lang="en-US" sz="3200" b="1" dirty="0" smtClean="0"/>
              <a:t>for multiple Linear Equation</a:t>
            </a:r>
            <a:endParaRPr lang="en-US" sz="3200" dirty="0"/>
          </a:p>
        </p:txBody>
      </p:sp>
      <p:sp>
        <p:nvSpPr>
          <p:cNvPr id="4" name="Content Placeholder 3"/>
          <p:cNvSpPr>
            <a:spLocks noGrp="1"/>
          </p:cNvSpPr>
          <p:nvPr>
            <p:ph idx="1"/>
          </p:nvPr>
        </p:nvSpPr>
        <p:spPr>
          <a:xfrm>
            <a:off x="381000" y="1219200"/>
            <a:ext cx="7620000" cy="2320635"/>
          </a:xfrm>
          <a:prstGeom prst="rect">
            <a:avLst/>
          </a:prstGeom>
        </p:spPr>
        <p:txBody>
          <a:bodyPr wrap="square">
            <a:spAutoFit/>
          </a:bodyPr>
          <a:lstStyle/>
          <a:p>
            <a:r>
              <a:rPr lang="en-US" b="1" dirty="0" smtClean="0"/>
              <a:t>R Code ( Example runs a model where Y = Ozone and X1 = Temp and X2 = Wind)</a:t>
            </a:r>
          </a:p>
          <a:p>
            <a:pPr marL="777240" lvl="2" indent="0">
              <a:buNone/>
            </a:pPr>
            <a:r>
              <a:rPr lang="en-US" sz="1000" i="1" dirty="0" smtClean="0"/>
              <a:t># sets the working directory</a:t>
            </a:r>
          </a:p>
          <a:p>
            <a:pPr marL="777240" lvl="2" indent="0">
              <a:buNone/>
            </a:pPr>
            <a:r>
              <a:rPr lang="en-US" dirty="0" err="1" smtClean="0"/>
              <a:t>setwd</a:t>
            </a:r>
            <a:r>
              <a:rPr lang="en-US" dirty="0"/>
              <a:t>("C:/Users/wmathura/Documents</a:t>
            </a:r>
            <a:r>
              <a:rPr lang="en-US" dirty="0" smtClean="0"/>
              <a:t>")</a:t>
            </a:r>
          </a:p>
          <a:p>
            <a:pPr marL="777240" lvl="2" indent="0">
              <a:buNone/>
            </a:pPr>
            <a:r>
              <a:rPr lang="en-US" sz="1000" i="1" dirty="0"/>
              <a:t># Reads the data into R </a:t>
            </a:r>
          </a:p>
          <a:p>
            <a:pPr marL="777240" lvl="2" indent="0">
              <a:buNone/>
            </a:pPr>
            <a:r>
              <a:rPr lang="en-US" dirty="0" err="1"/>
              <a:t>mydata</a:t>
            </a:r>
            <a:r>
              <a:rPr lang="en-US" dirty="0"/>
              <a:t>&lt;-read.csv("Ozone_data.csv</a:t>
            </a:r>
            <a:r>
              <a:rPr lang="en-US" dirty="0" smtClean="0"/>
              <a:t>")</a:t>
            </a:r>
          </a:p>
          <a:p>
            <a:pPr marL="777240" lvl="2" indent="0">
              <a:buNone/>
            </a:pPr>
            <a:r>
              <a:rPr lang="en-US" sz="1000" i="1" dirty="0"/>
              <a:t># Runs a Regression model and gives the summary output</a:t>
            </a:r>
          </a:p>
          <a:p>
            <a:pPr marL="777240" lvl="2" indent="0">
              <a:buNone/>
            </a:pPr>
            <a:r>
              <a:rPr lang="en-US" dirty="0"/>
              <a:t>summary(lm(Ozone ~ </a:t>
            </a:r>
            <a:r>
              <a:rPr lang="en-US" dirty="0" err="1" smtClean="0"/>
              <a:t>Temp+Wind</a:t>
            </a:r>
            <a:r>
              <a:rPr lang="en-US" dirty="0" smtClean="0"/>
              <a:t>, </a:t>
            </a:r>
            <a:r>
              <a:rPr lang="en-US" dirty="0"/>
              <a:t>data = </a:t>
            </a:r>
            <a:r>
              <a:rPr lang="en-US" dirty="0" err="1"/>
              <a:t>mydata</a:t>
            </a:r>
            <a:r>
              <a:rPr lang="en-US" dirty="0"/>
              <a:t>))</a:t>
            </a:r>
          </a:p>
        </p:txBody>
      </p:sp>
      <p:sp>
        <p:nvSpPr>
          <p:cNvPr id="7" name="Rectangle 6"/>
          <p:cNvSpPr/>
          <p:nvPr/>
        </p:nvSpPr>
        <p:spPr>
          <a:xfrm>
            <a:off x="533400" y="3810000"/>
            <a:ext cx="3505200" cy="2862322"/>
          </a:xfrm>
          <a:prstGeom prst="rect">
            <a:avLst/>
          </a:prstGeom>
        </p:spPr>
        <p:txBody>
          <a:bodyPr wrap="square">
            <a:spAutoFit/>
          </a:bodyPr>
          <a:lstStyle/>
          <a:p>
            <a:r>
              <a:rPr lang="en-US" sz="1000" dirty="0"/>
              <a:t>## Call:</a:t>
            </a:r>
            <a:br>
              <a:rPr lang="en-US" sz="1000" dirty="0"/>
            </a:br>
            <a:r>
              <a:rPr lang="en-US" sz="1000" dirty="0"/>
              <a:t>## lm(formula = Ozone ~ Temp + Wind, data = </a:t>
            </a:r>
            <a:r>
              <a:rPr lang="en-US" sz="1000" dirty="0" err="1"/>
              <a:t>mydata</a:t>
            </a:r>
            <a:r>
              <a:rPr lang="en-US" sz="1000" dirty="0"/>
              <a:t>)</a:t>
            </a:r>
            <a:br>
              <a:rPr lang="en-US" sz="1000" dirty="0"/>
            </a:br>
            <a:r>
              <a:rPr lang="en-US" sz="1000" dirty="0"/>
              <a:t>## </a:t>
            </a:r>
            <a:br>
              <a:rPr lang="en-US" sz="1000" dirty="0"/>
            </a:br>
            <a:r>
              <a:rPr lang="en-US" sz="1000" dirty="0"/>
              <a:t>## Residuals:</a:t>
            </a:r>
            <a:br>
              <a:rPr lang="en-US" sz="1000" dirty="0"/>
            </a:br>
            <a:r>
              <a:rPr lang="en-US" sz="1000" dirty="0"/>
              <a:t>##     Min      1Q  Median      3Q     Max </a:t>
            </a:r>
            <a:br>
              <a:rPr lang="en-US" sz="1000" dirty="0"/>
            </a:br>
            <a:r>
              <a:rPr lang="en-US" sz="1000" dirty="0"/>
              <a:t>## -42.156 -13.216  -3.123  10.598  98.492 </a:t>
            </a:r>
            <a:br>
              <a:rPr lang="en-US" sz="1000" dirty="0"/>
            </a:br>
            <a:r>
              <a:rPr lang="en-US" sz="1000" dirty="0"/>
              <a:t>## </a:t>
            </a:r>
            <a:br>
              <a:rPr lang="en-US" sz="1000" dirty="0"/>
            </a:br>
            <a:r>
              <a:rPr lang="en-US" sz="1000" dirty="0"/>
              <a:t>## Coefficients:</a:t>
            </a:r>
            <a:br>
              <a:rPr lang="en-US" sz="1000" dirty="0"/>
            </a:br>
            <a:r>
              <a:rPr lang="en-US" sz="1000" dirty="0"/>
              <a:t>##             Estimate Std. Error t value </a:t>
            </a:r>
            <a:r>
              <a:rPr lang="en-US" sz="1000" dirty="0" err="1"/>
              <a:t>Pr</a:t>
            </a:r>
            <a:r>
              <a:rPr lang="en-US" sz="1000" dirty="0"/>
              <a:t>(&gt;|t|)    </a:t>
            </a:r>
            <a:br>
              <a:rPr lang="en-US" sz="1000" dirty="0"/>
            </a:br>
            <a:r>
              <a:rPr lang="en-US" sz="1000" dirty="0"/>
              <a:t>## (Intercept) -67.3220    23.6210  -2.850  0.00524 ** </a:t>
            </a:r>
            <a:br>
              <a:rPr lang="en-US" sz="1000" dirty="0"/>
            </a:br>
            <a:r>
              <a:rPr lang="en-US" sz="1000" dirty="0"/>
              <a:t>## Temp          1.8276     0.2506   7.294 5.29e-11 ***</a:t>
            </a:r>
            <a:br>
              <a:rPr lang="en-US" sz="1000" dirty="0"/>
            </a:br>
            <a:r>
              <a:rPr lang="en-US" sz="1000" dirty="0"/>
              <a:t>## Wind         -3.2948     0.6711  -4.909 3.26e-06 ***</a:t>
            </a:r>
            <a:br>
              <a:rPr lang="en-US" sz="1000" dirty="0"/>
            </a:br>
            <a:r>
              <a:rPr lang="en-US" sz="1000" dirty="0"/>
              <a:t>## ---</a:t>
            </a:r>
            <a:br>
              <a:rPr lang="en-US" sz="1000" dirty="0"/>
            </a:br>
            <a:r>
              <a:rPr lang="en-US" sz="1000" dirty="0"/>
              <a:t>## </a:t>
            </a:r>
            <a:r>
              <a:rPr lang="en-US" sz="1000" dirty="0" err="1"/>
              <a:t>Signif</a:t>
            </a:r>
            <a:r>
              <a:rPr lang="en-US" sz="1000" dirty="0"/>
              <a:t>. codes:  0 '***' 0.001 '**' 0.01 '*' 0.05 '.' 0.1 ' ' 1</a:t>
            </a:r>
            <a:br>
              <a:rPr lang="en-US" sz="1000" dirty="0"/>
            </a:br>
            <a:r>
              <a:rPr lang="en-US" sz="1000" dirty="0"/>
              <a:t>## </a:t>
            </a:r>
            <a:br>
              <a:rPr lang="en-US" sz="1000" dirty="0"/>
            </a:br>
            <a:r>
              <a:rPr lang="en-US" sz="1000" dirty="0"/>
              <a:t>## Residual standard error: 21.73 on 108 degrees of freedom</a:t>
            </a:r>
            <a:br>
              <a:rPr lang="en-US" sz="1000" dirty="0"/>
            </a:br>
            <a:r>
              <a:rPr lang="en-US" sz="1000" dirty="0"/>
              <a:t>## Multiple R-squared:  0.5814, Adjusted R-squared:  0.5736 </a:t>
            </a:r>
            <a:br>
              <a:rPr lang="en-US" sz="1000" dirty="0"/>
            </a:br>
            <a:r>
              <a:rPr lang="en-US" sz="1000" dirty="0"/>
              <a:t>## F-statistic: 74.99 on 2 and 108 DF,  p-value: &lt; 2.2e-16</a:t>
            </a:r>
          </a:p>
        </p:txBody>
      </p:sp>
      <p:sp>
        <p:nvSpPr>
          <p:cNvPr id="8" name="Rectangle 7"/>
          <p:cNvSpPr/>
          <p:nvPr/>
        </p:nvSpPr>
        <p:spPr>
          <a:xfrm>
            <a:off x="4649379" y="3625334"/>
            <a:ext cx="3610797" cy="369332"/>
          </a:xfrm>
          <a:prstGeom prst="rect">
            <a:avLst/>
          </a:prstGeom>
        </p:spPr>
        <p:txBody>
          <a:bodyPr wrap="none">
            <a:spAutoFit/>
          </a:bodyPr>
          <a:lstStyle/>
          <a:p>
            <a:r>
              <a:rPr lang="en-US" dirty="0" smtClean="0"/>
              <a:t>1. Ozone </a:t>
            </a:r>
            <a:r>
              <a:rPr lang="en-US" dirty="0"/>
              <a:t>= 1.8 Temp – </a:t>
            </a:r>
            <a:r>
              <a:rPr lang="en-US" dirty="0" smtClean="0"/>
              <a:t>3.3 </a:t>
            </a:r>
            <a:r>
              <a:rPr lang="en-US" dirty="0"/>
              <a:t>Wind – 67</a:t>
            </a:r>
          </a:p>
        </p:txBody>
      </p:sp>
      <p:sp>
        <p:nvSpPr>
          <p:cNvPr id="9" name="Rectangle 8"/>
          <p:cNvSpPr/>
          <p:nvPr/>
        </p:nvSpPr>
        <p:spPr>
          <a:xfrm>
            <a:off x="6309098" y="2362200"/>
            <a:ext cx="2027158" cy="369332"/>
          </a:xfrm>
          <a:prstGeom prst="rect">
            <a:avLst/>
          </a:prstGeom>
        </p:spPr>
        <p:txBody>
          <a:bodyPr wrap="none">
            <a:spAutoFit/>
          </a:bodyPr>
          <a:lstStyle/>
          <a:p>
            <a:pPr lvl="0" algn="just" eaLnBrk="0" fontAlgn="base" hangingPunct="0">
              <a:spcBef>
                <a:spcPct val="0"/>
              </a:spcBef>
              <a:spcAft>
                <a:spcPct val="0"/>
              </a:spcAft>
            </a:pPr>
            <a:r>
              <a:rPr lang="en-US" altLang="en-US" dirty="0">
                <a:solidFill>
                  <a:srgbClr val="333333"/>
                </a:solidFill>
                <a:latin typeface="Open Sans"/>
                <a:cs typeface="Arial" pitchFamily="34" charset="0"/>
              </a:rPr>
              <a:t>Y = </a:t>
            </a:r>
            <a:r>
              <a:rPr lang="en-US" altLang="en-US" dirty="0" smtClean="0">
                <a:solidFill>
                  <a:srgbClr val="333333"/>
                </a:solidFill>
                <a:latin typeface="Open Sans"/>
                <a:cs typeface="Arial" pitchFamily="34" charset="0"/>
              </a:rPr>
              <a:t>b</a:t>
            </a:r>
            <a:r>
              <a:rPr lang="en-US" altLang="en-US" baseline="-30000" dirty="0" smtClean="0">
                <a:solidFill>
                  <a:srgbClr val="333333"/>
                </a:solidFill>
                <a:latin typeface="Open Sans"/>
                <a:cs typeface="Arial" pitchFamily="34" charset="0"/>
              </a:rPr>
              <a:t>1</a:t>
            </a:r>
            <a:r>
              <a:rPr lang="en-US" altLang="en-US" dirty="0" smtClean="0">
                <a:solidFill>
                  <a:srgbClr val="333333"/>
                </a:solidFill>
                <a:latin typeface="Open Sans"/>
                <a:cs typeface="Arial" pitchFamily="34" charset="0"/>
              </a:rPr>
              <a:t>X</a:t>
            </a:r>
            <a:r>
              <a:rPr lang="en-US" altLang="en-US" baseline="-30000" dirty="0" smtClean="0">
                <a:solidFill>
                  <a:srgbClr val="333333"/>
                </a:solidFill>
                <a:latin typeface="Open Sans"/>
                <a:cs typeface="Arial" pitchFamily="34" charset="0"/>
              </a:rPr>
              <a:t>1</a:t>
            </a:r>
            <a:r>
              <a:rPr lang="en-US" altLang="en-US" dirty="0">
                <a:solidFill>
                  <a:srgbClr val="333333"/>
                </a:solidFill>
                <a:latin typeface="Open Sans"/>
                <a:cs typeface="Arial" pitchFamily="34" charset="0"/>
              </a:rPr>
              <a:t>+ b</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X</a:t>
            </a:r>
            <a:r>
              <a:rPr lang="en-US" altLang="en-US" baseline="-30000" dirty="0">
                <a:solidFill>
                  <a:srgbClr val="333333"/>
                </a:solidFill>
                <a:latin typeface="Open Sans"/>
                <a:cs typeface="Arial" pitchFamily="34" charset="0"/>
              </a:rPr>
              <a:t>2</a:t>
            </a:r>
            <a:r>
              <a:rPr lang="en-US" altLang="en-US" dirty="0">
                <a:solidFill>
                  <a:srgbClr val="333333"/>
                </a:solidFill>
                <a:latin typeface="Open Sans"/>
                <a:cs typeface="Arial" pitchFamily="34" charset="0"/>
              </a:rPr>
              <a:t>+ </a:t>
            </a:r>
            <a:r>
              <a:rPr lang="en-US" altLang="en-US" dirty="0" smtClean="0">
                <a:solidFill>
                  <a:srgbClr val="333333"/>
                </a:solidFill>
                <a:latin typeface="Open Sans"/>
                <a:cs typeface="Arial" pitchFamily="34" charset="0"/>
              </a:rPr>
              <a:t>a</a:t>
            </a:r>
            <a:endParaRPr lang="en-US" altLang="en-US" sz="800" dirty="0">
              <a:latin typeface="Arial" pitchFamily="34" charset="0"/>
              <a:cs typeface="Arial" pitchFamily="34" charset="0"/>
            </a:endParaRPr>
          </a:p>
        </p:txBody>
      </p:sp>
      <p:sp>
        <p:nvSpPr>
          <p:cNvPr id="10" name="Rectangle 9"/>
          <p:cNvSpPr/>
          <p:nvPr/>
        </p:nvSpPr>
        <p:spPr>
          <a:xfrm>
            <a:off x="4365813" y="3994666"/>
            <a:ext cx="3916776" cy="1277273"/>
          </a:xfrm>
          <a:prstGeom prst="rect">
            <a:avLst/>
          </a:prstGeom>
        </p:spPr>
        <p:txBody>
          <a:bodyPr wrap="square">
            <a:spAutoFit/>
          </a:bodyPr>
          <a:lstStyle/>
          <a:p>
            <a:r>
              <a:rPr lang="en-US" sz="1100" dirty="0"/>
              <a:t>The value r</a:t>
            </a:r>
            <a:r>
              <a:rPr lang="en-US" sz="1100" baseline="30000" dirty="0"/>
              <a:t>2</a:t>
            </a:r>
            <a:r>
              <a:rPr lang="en-US" sz="1100" dirty="0"/>
              <a:t> is a fraction between 0.0 and 1.0, and has no units. An r</a:t>
            </a:r>
            <a:r>
              <a:rPr lang="en-US" sz="1100" baseline="30000" dirty="0"/>
              <a:t>2</a:t>
            </a:r>
            <a:r>
              <a:rPr lang="en-US" sz="1100" dirty="0"/>
              <a:t> value of 0.0 means that knowing X does not help you predict Y. There is no linear relationship between X and Y, and the best-fit line is a horizontal line going through the mean of all Y values. When r</a:t>
            </a:r>
            <a:r>
              <a:rPr lang="en-US" sz="1100" baseline="30000" dirty="0"/>
              <a:t>2</a:t>
            </a:r>
            <a:r>
              <a:rPr lang="en-US" sz="1100" dirty="0"/>
              <a:t> equals 1.0, all points lie exactly on a straight line with no scatter. Knowing X lets you predict Y perfectly</a:t>
            </a:r>
            <a:r>
              <a:rPr lang="en-US" sz="1100" dirty="0" smtClean="0"/>
              <a:t>.</a:t>
            </a:r>
          </a:p>
          <a:p>
            <a:endParaRPr lang="en-US" sz="1100" dirty="0"/>
          </a:p>
        </p:txBody>
      </p:sp>
      <p:sp>
        <p:nvSpPr>
          <p:cNvPr id="11" name="Rectangle 10"/>
          <p:cNvSpPr/>
          <p:nvPr/>
        </p:nvSpPr>
        <p:spPr>
          <a:xfrm>
            <a:off x="4644897" y="5087273"/>
            <a:ext cx="2600840" cy="369332"/>
          </a:xfrm>
          <a:prstGeom prst="rect">
            <a:avLst/>
          </a:prstGeom>
        </p:spPr>
        <p:txBody>
          <a:bodyPr wrap="none">
            <a:spAutoFit/>
          </a:bodyPr>
          <a:lstStyle/>
          <a:p>
            <a:r>
              <a:rPr lang="en-US" dirty="0" smtClean="0"/>
              <a:t>2. Example </a:t>
            </a:r>
            <a:r>
              <a:rPr lang="en-US" dirty="0"/>
              <a:t>r</a:t>
            </a:r>
            <a:r>
              <a:rPr lang="en-US" baseline="30000" dirty="0"/>
              <a:t>2</a:t>
            </a:r>
            <a:r>
              <a:rPr lang="en-US" dirty="0"/>
              <a:t>  value =0.58</a:t>
            </a:r>
          </a:p>
        </p:txBody>
      </p:sp>
      <p:sp>
        <p:nvSpPr>
          <p:cNvPr id="12" name="Rectangle 11"/>
          <p:cNvSpPr/>
          <p:nvPr/>
        </p:nvSpPr>
        <p:spPr>
          <a:xfrm>
            <a:off x="4555282" y="5456605"/>
            <a:ext cx="4131518" cy="1369606"/>
          </a:xfrm>
          <a:prstGeom prst="rect">
            <a:avLst/>
          </a:prstGeom>
        </p:spPr>
        <p:txBody>
          <a:bodyPr wrap="square">
            <a:spAutoFit/>
          </a:bodyPr>
          <a:lstStyle/>
          <a:p>
            <a:r>
              <a:rPr lang="en-US" dirty="0" smtClean="0"/>
              <a:t>3.  </a:t>
            </a:r>
            <a:r>
              <a:rPr lang="en-US" sz="1100" dirty="0"/>
              <a:t>Sign of the co-efficient determines </a:t>
            </a:r>
            <a:r>
              <a:rPr lang="en-US" sz="1100" dirty="0" smtClean="0"/>
              <a:t>proportionality value determines magnitude</a:t>
            </a:r>
            <a:endParaRPr lang="en-US" sz="1100" dirty="0"/>
          </a:p>
          <a:p>
            <a:r>
              <a:rPr lang="en-US" dirty="0" smtClean="0"/>
              <a:t>Ozone is Directly proportional to Temp</a:t>
            </a:r>
          </a:p>
          <a:p>
            <a:r>
              <a:rPr lang="en-US" dirty="0" smtClean="0"/>
              <a:t>Ozone is Indirectly proportional to Wind</a:t>
            </a:r>
          </a:p>
          <a:p>
            <a:r>
              <a:rPr lang="en-US" dirty="0" smtClean="0"/>
              <a:t>&amp; Wind impacts more than Temp</a:t>
            </a:r>
            <a:endParaRPr lang="en-US" dirty="0"/>
          </a:p>
        </p:txBody>
      </p:sp>
    </p:spTree>
    <p:extLst>
      <p:ext uri="{BB962C8B-B14F-4D97-AF65-F5344CB8AC3E}">
        <p14:creationId xmlns:p14="http://schemas.microsoft.com/office/powerpoint/2010/main" val="3840880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a:xfrm>
            <a:off x="228600" y="1295400"/>
            <a:ext cx="4953000" cy="5181600"/>
          </a:xfrm>
        </p:spPr>
        <p:txBody>
          <a:bodyPr>
            <a:noAutofit/>
          </a:bodyPr>
          <a:lstStyle/>
          <a:p>
            <a:pPr marL="114300" indent="0" fontAlgn="base">
              <a:buNone/>
            </a:pPr>
            <a:r>
              <a:rPr lang="en-US" sz="1400" b="1" dirty="0" smtClean="0"/>
              <a:t>Correlation </a:t>
            </a:r>
            <a:r>
              <a:rPr lang="en-US" sz="1400" b="1" dirty="0"/>
              <a:t>and regression</a:t>
            </a:r>
          </a:p>
          <a:p>
            <a:pPr fontAlgn="base"/>
            <a:r>
              <a:rPr lang="en-US" sz="1400" dirty="0"/>
              <a:t>The word correlation is used in everyday life to denote some form of association. We might say that we have noticed a correlation between foggy days and attacks of wheeziness. However, in statistical terms we use correlation to denote association between two quantitative variables. We also assume that the association is linear, that one variable increases or decreases a fixed amount for a unit increase or decrease in the other. </a:t>
            </a:r>
            <a:endParaRPr lang="en-US" sz="1400" dirty="0" smtClean="0"/>
          </a:p>
          <a:p>
            <a:pPr marL="114300" indent="0" fontAlgn="base">
              <a:buNone/>
            </a:pPr>
            <a:r>
              <a:rPr lang="en-US" sz="1400" b="1" dirty="0" smtClean="0"/>
              <a:t>Correlation </a:t>
            </a:r>
            <a:r>
              <a:rPr lang="en-US" sz="1400" b="1" dirty="0"/>
              <a:t>coefficient</a:t>
            </a:r>
          </a:p>
          <a:p>
            <a:pPr fontAlgn="base"/>
            <a:r>
              <a:rPr lang="en-US" sz="1400" dirty="0"/>
              <a:t>The degree of association is measured by a correlation coefficient, denoted by r. It is sometimes called Pearson's correlation coefficient after its originator and is a measure of linear association. If a curved line is needed to express the relationship, other and more complicated measures of the correlation must be used.</a:t>
            </a:r>
          </a:p>
          <a:p>
            <a:pPr fontAlgn="base"/>
            <a:r>
              <a:rPr lang="en-US" sz="1400" dirty="0"/>
              <a:t>The correlation coefficient is measured on a scale that varies from + 1 through 0 to - 1. Complete correlation between two variables is expressed by either + 1 or -1. When one variable increases as the other increases the correlation is positive; when one decreases as the other increases it is negative. Complete absence of correlation is represented by 0. Figure 11.1 gives some graphical representations of correlation.</a:t>
            </a:r>
          </a:p>
          <a:p>
            <a:endParaRPr lang="en-US" sz="1400" dirty="0"/>
          </a:p>
        </p:txBody>
      </p:sp>
      <p:pic>
        <p:nvPicPr>
          <p:cNvPr id="3076" name="Picture 4" descr="http://www.bmj.com/sites/default/files/imagecache/highwire_fragment_medium/attachments/resources/2011/08/figure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828800"/>
            <a:ext cx="2667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32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153400" cy="1143000"/>
          </a:xfrm>
        </p:spPr>
        <p:txBody>
          <a:bodyPr/>
          <a:lstStyle/>
          <a:p>
            <a:r>
              <a:rPr lang="en-US" dirty="0" smtClean="0"/>
              <a:t>How to calculate Correlation in R</a:t>
            </a:r>
            <a:endParaRPr lang="en-US" dirty="0"/>
          </a:p>
        </p:txBody>
      </p:sp>
      <p:sp>
        <p:nvSpPr>
          <p:cNvPr id="3" name="Content Placeholder 2"/>
          <p:cNvSpPr>
            <a:spLocks noGrp="1"/>
          </p:cNvSpPr>
          <p:nvPr>
            <p:ph idx="1"/>
          </p:nvPr>
        </p:nvSpPr>
        <p:spPr>
          <a:xfrm>
            <a:off x="381000" y="1295400"/>
            <a:ext cx="7620000" cy="2209800"/>
          </a:xfrm>
        </p:spPr>
        <p:txBody>
          <a:bodyPr/>
          <a:lstStyle/>
          <a:p>
            <a:r>
              <a:rPr lang="en-US" b="1" dirty="0" smtClean="0"/>
              <a:t>R Code for calculation Correlation</a:t>
            </a:r>
          </a:p>
          <a:p>
            <a:pPr marL="114300" indent="0">
              <a:buNone/>
            </a:pPr>
            <a:r>
              <a:rPr lang="en-US" dirty="0" smtClean="0"/>
              <a:t># draws a correlation plot</a:t>
            </a:r>
          </a:p>
          <a:p>
            <a:pPr marL="114300" indent="0">
              <a:buNone/>
            </a:pPr>
            <a:r>
              <a:rPr lang="en-US" dirty="0" smtClean="0"/>
              <a:t>pairs(</a:t>
            </a:r>
            <a:r>
              <a:rPr lang="en-US" dirty="0" err="1" smtClean="0"/>
              <a:t>mydata</a:t>
            </a:r>
            <a:r>
              <a:rPr lang="en-US" dirty="0" smtClean="0"/>
              <a:t>)</a:t>
            </a:r>
          </a:p>
          <a:p>
            <a:pPr marL="114300" indent="0">
              <a:buNone/>
            </a:pPr>
            <a:r>
              <a:rPr lang="en-US" dirty="0" smtClean="0"/>
              <a:t># calculates the </a:t>
            </a:r>
            <a:r>
              <a:rPr lang="en-US" sz="2400" dirty="0"/>
              <a:t>Pearson's correlation coefficient</a:t>
            </a:r>
            <a:r>
              <a:rPr lang="en-US" dirty="0" smtClean="0"/>
              <a:t> </a:t>
            </a:r>
            <a:endParaRPr lang="en-US" dirty="0"/>
          </a:p>
          <a:p>
            <a:pPr marL="114300" indent="0">
              <a:buNone/>
            </a:pPr>
            <a:r>
              <a:rPr lang="en-US" dirty="0" err="1"/>
              <a:t>cor</a:t>
            </a:r>
            <a:r>
              <a:rPr lang="en-US" dirty="0"/>
              <a:t>(</a:t>
            </a:r>
            <a:r>
              <a:rPr lang="en-US" dirty="0" err="1"/>
              <a:t>mydata</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76" y="3282893"/>
            <a:ext cx="3581400" cy="232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3613666"/>
            <a:ext cx="1021433" cy="369332"/>
          </a:xfrm>
          <a:prstGeom prst="rect">
            <a:avLst/>
          </a:prstGeom>
        </p:spPr>
        <p:txBody>
          <a:bodyPr wrap="none">
            <a:spAutoFit/>
          </a:bodyPr>
          <a:lstStyle/>
          <a:p>
            <a:r>
              <a:rPr lang="en-US" b="1" dirty="0"/>
              <a:t>R </a:t>
            </a:r>
            <a:r>
              <a:rPr lang="en-US" b="1" dirty="0" smtClean="0"/>
              <a:t>output</a:t>
            </a:r>
            <a:endParaRPr lang="en-US" b="1"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638800"/>
            <a:ext cx="62960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1287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p:txBody>
          <a:bodyPr/>
          <a:lstStyle/>
          <a:p>
            <a:r>
              <a:rPr lang="en-US" b="1" dirty="0" smtClean="0"/>
              <a:t>R Code:</a:t>
            </a:r>
          </a:p>
          <a:p>
            <a:pPr marL="114300" indent="0">
              <a:buNone/>
            </a:pPr>
            <a:r>
              <a:rPr lang="en-US" dirty="0"/>
              <a:t>model1=lm(Ozone ~ </a:t>
            </a:r>
            <a:r>
              <a:rPr lang="en-US" dirty="0" err="1"/>
              <a:t>Temp+Wind+Temp</a:t>
            </a:r>
            <a:r>
              <a:rPr lang="en-US" dirty="0"/>
              <a:t>*Wind, data = </a:t>
            </a:r>
            <a:r>
              <a:rPr lang="en-US" dirty="0" err="1"/>
              <a:t>mydata</a:t>
            </a:r>
            <a:r>
              <a:rPr lang="en-US" dirty="0"/>
              <a:t>)</a:t>
            </a:r>
          </a:p>
          <a:p>
            <a:pPr marL="114300" indent="0">
              <a:buNone/>
            </a:pPr>
            <a:r>
              <a:rPr lang="en-US" dirty="0" err="1" smtClean="0"/>
              <a:t>confint</a:t>
            </a:r>
            <a:r>
              <a:rPr lang="en-US" dirty="0" smtClean="0"/>
              <a:t>(model1,conf.level=0.95</a:t>
            </a:r>
            <a:r>
              <a:rPr lang="en-US" dirty="0"/>
              <a:t>)</a:t>
            </a:r>
          </a:p>
        </p:txBody>
      </p:sp>
      <p:sp>
        <p:nvSpPr>
          <p:cNvPr id="4" name="Rectangle 3"/>
          <p:cNvSpPr/>
          <p:nvPr/>
        </p:nvSpPr>
        <p:spPr>
          <a:xfrm>
            <a:off x="605118" y="3223736"/>
            <a:ext cx="1053494" cy="369332"/>
          </a:xfrm>
          <a:prstGeom prst="rect">
            <a:avLst/>
          </a:prstGeom>
        </p:spPr>
        <p:txBody>
          <a:bodyPr wrap="none">
            <a:spAutoFit/>
          </a:bodyPr>
          <a:lstStyle/>
          <a:p>
            <a:r>
              <a:rPr lang="en-US" b="1" dirty="0"/>
              <a:t>R </a:t>
            </a:r>
            <a:r>
              <a:rPr lang="en-US" b="1" dirty="0" smtClean="0"/>
              <a:t>Output</a:t>
            </a:r>
            <a:endParaRPr lang="en-US"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31146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5029200"/>
            <a:ext cx="7162799" cy="1200329"/>
          </a:xfrm>
          <a:prstGeom prst="rect">
            <a:avLst/>
          </a:prstGeom>
          <a:noFill/>
        </p:spPr>
        <p:txBody>
          <a:bodyPr wrap="square" rtlCol="0">
            <a:spAutoFit/>
          </a:bodyPr>
          <a:lstStyle/>
          <a:p>
            <a:r>
              <a:rPr lang="en-US" sz="3600" b="1" dirty="0" smtClean="0"/>
              <a:t>Summary of Regression Analysis is to fit a model with R2 value = 1</a:t>
            </a:r>
            <a:endParaRPr lang="en-US" sz="3600" b="1" dirty="0"/>
          </a:p>
        </p:txBody>
      </p:sp>
    </p:spTree>
    <p:extLst>
      <p:ext uri="{BB962C8B-B14F-4D97-AF65-F5344CB8AC3E}">
        <p14:creationId xmlns:p14="http://schemas.microsoft.com/office/powerpoint/2010/main" val="32338658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077200" cy="1143000"/>
          </a:xfrm>
        </p:spPr>
        <p:txBody>
          <a:bodyPr/>
          <a:lstStyle/>
          <a:p>
            <a:r>
              <a:rPr lang="en-US" sz="3600" dirty="0" smtClean="0"/>
              <a:t>Statistical Inference of population</a:t>
            </a:r>
            <a:endParaRPr lang="en-US" sz="3600" dirty="0"/>
          </a:p>
        </p:txBody>
      </p:sp>
      <p:sp>
        <p:nvSpPr>
          <p:cNvPr id="3" name="Content Placeholder 2"/>
          <p:cNvSpPr>
            <a:spLocks noGrp="1"/>
          </p:cNvSpPr>
          <p:nvPr>
            <p:ph idx="1"/>
          </p:nvPr>
        </p:nvSpPr>
        <p:spPr/>
        <p:txBody>
          <a:bodyPr/>
          <a:lstStyle/>
          <a:p>
            <a:r>
              <a:rPr lang="en-US" dirty="0" smtClean="0"/>
              <a:t>Sample Vs Population</a:t>
            </a:r>
          </a:p>
          <a:p>
            <a:endParaRPr lang="en-US" dirty="0"/>
          </a:p>
          <a:p>
            <a:endParaRPr lang="en-US" dirty="0" smtClean="0"/>
          </a:p>
          <a:p>
            <a:endParaRPr lang="en-US" dirty="0"/>
          </a:p>
          <a:p>
            <a:endParaRPr lang="en-US" dirty="0" smtClean="0"/>
          </a:p>
          <a:p>
            <a:r>
              <a:rPr lang="en-US" dirty="0" smtClean="0"/>
              <a:t>How to make inference on a population based on sample</a:t>
            </a:r>
          </a:p>
          <a:p>
            <a:r>
              <a:rPr lang="en-US" dirty="0" smtClean="0"/>
              <a:t>R Code:</a:t>
            </a:r>
          </a:p>
          <a:p>
            <a:pPr marL="114300" indent="0">
              <a:buNone/>
            </a:pPr>
            <a:r>
              <a:rPr lang="en-US" b="1" dirty="0" smtClean="0"/>
              <a:t>Question: </a:t>
            </a:r>
            <a:r>
              <a:rPr lang="en-US" sz="1400" dirty="0" smtClean="0"/>
              <a:t>Based on the value of ozone sample can we determine with 90% confidence what will be the value of population</a:t>
            </a:r>
          </a:p>
          <a:p>
            <a:pPr marL="411480" lvl="1" indent="0">
              <a:buNone/>
            </a:pPr>
            <a:r>
              <a:rPr lang="en-US" dirty="0" err="1"/>
              <a:t>t.test</a:t>
            </a:r>
            <a:r>
              <a:rPr lang="en-US" dirty="0"/>
              <a:t>(</a:t>
            </a:r>
            <a:r>
              <a:rPr lang="en-US" dirty="0" err="1"/>
              <a:t>mydata,conf.level</a:t>
            </a:r>
            <a:r>
              <a:rPr lang="en-US" dirty="0"/>
              <a:t>=0.90)</a:t>
            </a:r>
          </a:p>
          <a:p>
            <a:endParaRPr lang="en-US" dirty="0"/>
          </a:p>
        </p:txBody>
      </p:sp>
      <p:pic>
        <p:nvPicPr>
          <p:cNvPr id="6148" name="Picture 4" descr="http://www.snapsurveys.com/blog/wp-content/uploads/2011/08/target-pop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3612"/>
            <a:ext cx="3924129" cy="1676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953000"/>
            <a:ext cx="403860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972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p:txBody>
          <a:bodyPr/>
          <a:lstStyle/>
          <a:p>
            <a:r>
              <a:rPr lang="en-US" b="1" dirty="0"/>
              <a:t>Hypothesis testing</a:t>
            </a:r>
            <a:r>
              <a:rPr lang="en-US" dirty="0"/>
              <a:t> is an essential procedure in statistics. </a:t>
            </a:r>
            <a:r>
              <a:rPr lang="en-US" dirty="0" smtClean="0"/>
              <a:t>A hypothesis </a:t>
            </a:r>
            <a:r>
              <a:rPr lang="en-US" dirty="0"/>
              <a:t>test evaluates two mutually exclusive statements about a population to determine which statement is best supported by the sample data.</a:t>
            </a:r>
          </a:p>
        </p:txBody>
      </p:sp>
      <p:sp>
        <p:nvSpPr>
          <p:cNvPr id="5" name="TextBox 4"/>
          <p:cNvSpPr txBox="1"/>
          <p:nvPr/>
        </p:nvSpPr>
        <p:spPr>
          <a:xfrm>
            <a:off x="838199" y="4114800"/>
            <a:ext cx="845103" cy="369332"/>
          </a:xfrm>
          <a:prstGeom prst="rect">
            <a:avLst/>
          </a:prstGeom>
          <a:noFill/>
        </p:spPr>
        <p:txBody>
          <a:bodyPr wrap="none" rtlCol="0">
            <a:spAutoFit/>
          </a:bodyPr>
          <a:lstStyle/>
          <a:p>
            <a:r>
              <a:rPr lang="en-US" b="1" dirty="0" smtClean="0"/>
              <a:t>R Code</a:t>
            </a:r>
            <a:endParaRPr lang="en-US" b="1" dirty="0"/>
          </a:p>
        </p:txBody>
      </p:sp>
      <p:sp>
        <p:nvSpPr>
          <p:cNvPr id="6" name="TextBox 5"/>
          <p:cNvSpPr txBox="1"/>
          <p:nvPr/>
        </p:nvSpPr>
        <p:spPr>
          <a:xfrm>
            <a:off x="889927" y="3276600"/>
            <a:ext cx="7394012" cy="646331"/>
          </a:xfrm>
          <a:prstGeom prst="rect">
            <a:avLst/>
          </a:prstGeom>
          <a:noFill/>
        </p:spPr>
        <p:txBody>
          <a:bodyPr wrap="none" rtlCol="0">
            <a:spAutoFit/>
          </a:bodyPr>
          <a:lstStyle/>
          <a:p>
            <a:r>
              <a:rPr lang="en-US" dirty="0" smtClean="0"/>
              <a:t>Null </a:t>
            </a:r>
            <a:r>
              <a:rPr lang="en-US" dirty="0" err="1" smtClean="0"/>
              <a:t>Hypotheis</a:t>
            </a:r>
            <a:r>
              <a:rPr lang="en-US" dirty="0" smtClean="0"/>
              <a:t> 		</a:t>
            </a:r>
            <a:r>
              <a:rPr lang="en-US" b="1" dirty="0" smtClean="0"/>
              <a:t>H0</a:t>
            </a:r>
            <a:r>
              <a:rPr lang="en-US" dirty="0" smtClean="0"/>
              <a:t> : Value of Ozone in population is &gt; or = to 50</a:t>
            </a:r>
          </a:p>
          <a:p>
            <a:r>
              <a:rPr lang="en-US" dirty="0" smtClean="0"/>
              <a:t>Alternate </a:t>
            </a:r>
            <a:r>
              <a:rPr lang="en-US" dirty="0" err="1" smtClean="0"/>
              <a:t>Hypotheis</a:t>
            </a:r>
            <a:r>
              <a:rPr lang="en-US" dirty="0" smtClean="0"/>
              <a:t> 	</a:t>
            </a:r>
            <a:r>
              <a:rPr lang="en-US" b="1" dirty="0" smtClean="0"/>
              <a:t>Ha</a:t>
            </a:r>
            <a:r>
              <a:rPr lang="en-US" dirty="0" smtClean="0"/>
              <a:t>: Value of Ozone in population in &lt; 50</a:t>
            </a:r>
            <a:endParaRPr lang="en-US" dirty="0"/>
          </a:p>
        </p:txBody>
      </p:sp>
      <p:sp>
        <p:nvSpPr>
          <p:cNvPr id="7" name="Rectangle 6"/>
          <p:cNvSpPr/>
          <p:nvPr/>
        </p:nvSpPr>
        <p:spPr>
          <a:xfrm>
            <a:off x="304800" y="4572000"/>
            <a:ext cx="5257800" cy="1015663"/>
          </a:xfrm>
          <a:prstGeom prst="rect">
            <a:avLst/>
          </a:prstGeom>
        </p:spPr>
        <p:txBody>
          <a:bodyPr wrap="square">
            <a:spAutoFit/>
          </a:bodyPr>
          <a:lstStyle/>
          <a:p>
            <a:r>
              <a:rPr lang="en-US" sz="1200" i="1" dirty="0" smtClean="0"/>
              <a:t># just separating Ozone data from the data sheet</a:t>
            </a:r>
          </a:p>
          <a:p>
            <a:r>
              <a:rPr lang="en-US" dirty="0" err="1" smtClean="0"/>
              <a:t>newdata</a:t>
            </a:r>
            <a:r>
              <a:rPr lang="en-US" dirty="0" smtClean="0"/>
              <a:t> </a:t>
            </a:r>
            <a:r>
              <a:rPr lang="en-US" dirty="0"/>
              <a:t>&lt;- </a:t>
            </a:r>
            <a:r>
              <a:rPr lang="en-US" dirty="0" err="1"/>
              <a:t>mydata</a:t>
            </a:r>
            <a:r>
              <a:rPr lang="en-US" dirty="0"/>
              <a:t>[c(1</a:t>
            </a:r>
            <a:r>
              <a:rPr lang="en-US" dirty="0" smtClean="0"/>
              <a:t>)]</a:t>
            </a:r>
          </a:p>
          <a:p>
            <a:r>
              <a:rPr lang="en-US" sz="1200" i="1" dirty="0"/>
              <a:t># Applying T test</a:t>
            </a:r>
          </a:p>
          <a:p>
            <a:r>
              <a:rPr lang="en-US" dirty="0" err="1"/>
              <a:t>t.test</a:t>
            </a:r>
            <a:r>
              <a:rPr lang="en-US" dirty="0"/>
              <a:t>(</a:t>
            </a:r>
            <a:r>
              <a:rPr lang="en-US" dirty="0" err="1"/>
              <a:t>newdata,alternative</a:t>
            </a:r>
            <a:r>
              <a:rPr lang="en-US" dirty="0"/>
              <a:t> = "less", mu= 50)</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33" y="4114800"/>
            <a:ext cx="3871267"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13765" y="5648325"/>
            <a:ext cx="7246023" cy="1477328"/>
          </a:xfrm>
          <a:prstGeom prst="rect">
            <a:avLst/>
          </a:prstGeom>
        </p:spPr>
        <p:txBody>
          <a:bodyPr wrap="none">
            <a:spAutoFit/>
          </a:bodyPr>
          <a:lstStyle/>
          <a:p>
            <a:r>
              <a:rPr lang="en-US" dirty="0" smtClean="0"/>
              <a:t>Alpha = 1- confidence percentage (example 1-0.95 =0.05</a:t>
            </a:r>
          </a:p>
          <a:p>
            <a:r>
              <a:rPr lang="en-US" b="1" dirty="0" smtClean="0"/>
              <a:t>if </a:t>
            </a:r>
            <a:r>
              <a:rPr lang="en-US" b="1" dirty="0"/>
              <a:t>p &lt; alpha then reject  null </a:t>
            </a:r>
            <a:r>
              <a:rPr lang="en-US" b="1" dirty="0" smtClean="0"/>
              <a:t>hypothesis</a:t>
            </a:r>
          </a:p>
          <a:p>
            <a:r>
              <a:rPr lang="en-US" dirty="0" smtClean="0"/>
              <a:t>So in our example since p value is &lt; alpha we have to reject null hypothesis </a:t>
            </a:r>
          </a:p>
          <a:p>
            <a:r>
              <a:rPr lang="en-US" b="1" dirty="0" smtClean="0"/>
              <a:t>Which means Value of Ozone in population is Less than 50</a:t>
            </a:r>
            <a:endParaRPr lang="en-US" b="1" dirty="0"/>
          </a:p>
          <a:p>
            <a:endParaRPr lang="en-US" dirty="0"/>
          </a:p>
        </p:txBody>
      </p:sp>
    </p:spTree>
    <p:extLst>
      <p:ext uri="{BB962C8B-B14F-4D97-AF65-F5344CB8AC3E}">
        <p14:creationId xmlns:p14="http://schemas.microsoft.com/office/powerpoint/2010/main" val="271332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 </a:t>
            </a:r>
            <a:r>
              <a:rPr lang="en-US" sz="2400" dirty="0" smtClean="0">
                <a:hlinkClick r:id="rId2"/>
              </a:rPr>
              <a:t>(Ex of click steam)</a:t>
            </a:r>
            <a:endParaRPr lang="en-US" sz="2400" dirty="0"/>
          </a:p>
        </p:txBody>
      </p:sp>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9889" y="1600200"/>
            <a:ext cx="7054621"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858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Lake</a:t>
            </a:r>
            <a:endParaRPr lang="en-US" dirty="0"/>
          </a:p>
        </p:txBody>
      </p:sp>
      <p:pic>
        <p:nvPicPr>
          <p:cNvPr id="5122" name="Picture 2" descr="zData Big Data Lak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01417"/>
            <a:ext cx="6781800" cy="36491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295400"/>
            <a:ext cx="7620000" cy="646331"/>
          </a:xfrm>
          <a:prstGeom prst="rect">
            <a:avLst/>
          </a:prstGeom>
        </p:spPr>
        <p:txBody>
          <a:bodyPr wrap="square">
            <a:spAutoFit/>
          </a:bodyPr>
          <a:lstStyle/>
          <a:p>
            <a:r>
              <a:rPr lang="en-US" dirty="0"/>
              <a:t>A </a:t>
            </a:r>
            <a:r>
              <a:rPr lang="en-US" b="1" dirty="0"/>
              <a:t>data lake</a:t>
            </a:r>
            <a:r>
              <a:rPr lang="en-US" dirty="0"/>
              <a:t> is a storage repository that holds a vast amount of raw </a:t>
            </a:r>
            <a:r>
              <a:rPr lang="en-US" b="1" dirty="0" smtClean="0"/>
              <a:t>data </a:t>
            </a:r>
            <a:r>
              <a:rPr lang="en-US" dirty="0" smtClean="0"/>
              <a:t>in </a:t>
            </a:r>
            <a:r>
              <a:rPr lang="en-US" dirty="0"/>
              <a:t>its native format until it is needed</a:t>
            </a:r>
          </a:p>
        </p:txBody>
      </p:sp>
    </p:spTree>
    <p:extLst>
      <p:ext uri="{BB962C8B-B14F-4D97-AF65-F5344CB8AC3E}">
        <p14:creationId xmlns:p14="http://schemas.microsoft.com/office/powerpoint/2010/main" val="3670022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600"/>
            <a:ext cx="8305799"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70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77724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509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Big Data Analysis</a:t>
            </a:r>
            <a:endParaRPr lang="en-US" dirty="0"/>
          </a:p>
        </p:txBody>
      </p:sp>
      <p:sp>
        <p:nvSpPr>
          <p:cNvPr id="3" name="Content Placeholder 2"/>
          <p:cNvSpPr>
            <a:spLocks noGrp="1"/>
          </p:cNvSpPr>
          <p:nvPr>
            <p:ph idx="1"/>
          </p:nvPr>
        </p:nvSpPr>
        <p:spPr/>
        <p:txBody>
          <a:bodyPr/>
          <a:lstStyle/>
          <a:p>
            <a:r>
              <a:rPr lang="en-US" dirty="0" smtClean="0"/>
              <a:t>Descriptive</a:t>
            </a:r>
          </a:p>
          <a:p>
            <a:r>
              <a:rPr lang="en-US" dirty="0" smtClean="0"/>
              <a:t>Predictive</a:t>
            </a:r>
          </a:p>
          <a:p>
            <a:r>
              <a:rPr lang="en-US" dirty="0" smtClean="0"/>
              <a:t>Prescriptive</a:t>
            </a:r>
          </a:p>
          <a:p>
            <a:endParaRPr lang="en-US" dirty="0"/>
          </a:p>
          <a:p>
            <a:r>
              <a:rPr lang="en-US" dirty="0" smtClean="0"/>
              <a:t>Please read this </a:t>
            </a:r>
            <a:r>
              <a:rPr lang="en-US" dirty="0" smtClean="0">
                <a:hlinkClick r:id="rId2"/>
              </a:rPr>
              <a:t>link</a:t>
            </a:r>
            <a:endParaRPr lang="en-US" dirty="0"/>
          </a:p>
          <a:p>
            <a:endParaRPr lang="en-US" dirty="0"/>
          </a:p>
        </p:txBody>
      </p:sp>
    </p:spTree>
    <p:extLst>
      <p:ext uri="{BB962C8B-B14F-4D97-AF65-F5344CB8AC3E}">
        <p14:creationId xmlns:p14="http://schemas.microsoft.com/office/powerpoint/2010/main" val="122780203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3469</TotalTime>
  <Words>1849</Words>
  <Application>Microsoft Office PowerPoint</Application>
  <PresentationFormat>On-screen Show (4:3)</PresentationFormat>
  <Paragraphs>330</Paragraphs>
  <Slides>45</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ＭＳ Ｐゴシック</vt:lpstr>
      <vt:lpstr>Arial</vt:lpstr>
      <vt:lpstr>Calibri</vt:lpstr>
      <vt:lpstr>Cambria</vt:lpstr>
      <vt:lpstr>Ciscolight</vt:lpstr>
      <vt:lpstr>Open Sans</vt:lpstr>
      <vt:lpstr>Wingdings</vt:lpstr>
      <vt:lpstr>ヒラギノ角ゴ ProN W3</vt:lpstr>
      <vt:lpstr>Cisco_Arial</vt:lpstr>
      <vt:lpstr>Adjacency</vt:lpstr>
      <vt:lpstr>1_Cisco Arial 4x3 template</vt:lpstr>
      <vt:lpstr>Big Data</vt:lpstr>
      <vt:lpstr>Gartner Hype Cycle</vt:lpstr>
      <vt:lpstr>Gartner Hype Cycle</vt:lpstr>
      <vt:lpstr>Hype Cycle 2015</vt:lpstr>
      <vt:lpstr>What is Big Data ? (Ex of click steam)</vt:lpstr>
      <vt:lpstr>Data Lake</vt:lpstr>
      <vt:lpstr>PowerPoint Presentation</vt:lpstr>
      <vt:lpstr>PowerPoint Presentation</vt:lpstr>
      <vt:lpstr>Types of Big Data Analysis</vt:lpstr>
      <vt:lpstr>Big Data Architecture (link)</vt:lpstr>
      <vt:lpstr>PowerPoint Presentation</vt:lpstr>
      <vt:lpstr>PowerPoint Presentation</vt:lpstr>
      <vt:lpstr>PowerPoint Presentation</vt:lpstr>
      <vt:lpstr>PowerPoint Presentation</vt:lpstr>
      <vt:lpstr>Hadoop (Cont..)</vt:lpstr>
      <vt:lpstr>PowerPoint Presentation</vt:lpstr>
      <vt:lpstr>PowerPoint Presentation</vt:lpstr>
      <vt:lpstr>PowerPoint Presentation</vt:lpstr>
      <vt:lpstr>PowerPoint Presentation</vt:lpstr>
      <vt:lpstr>PowerPoint Presentation</vt:lpstr>
      <vt:lpstr>PowerPoint Presentation</vt:lpstr>
      <vt:lpstr>Cybersecurity                                                Your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summary</vt:lpstr>
      <vt:lpstr>What is after the ?</vt:lpstr>
      <vt:lpstr>Simple Architecture diagram</vt:lpstr>
      <vt:lpstr>Regression Analysis</vt:lpstr>
      <vt:lpstr>Regression Analysis &amp; R</vt:lpstr>
      <vt:lpstr>Class R Example for multiple Linear Equation</vt:lpstr>
      <vt:lpstr>Correlation</vt:lpstr>
      <vt:lpstr>How to calculate Correlation in R</vt:lpstr>
      <vt:lpstr>Confidence Interval</vt:lpstr>
      <vt:lpstr>Statistical Inference of population</vt:lpstr>
      <vt:lpstr>Hypothesis Testing</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Wiselin Mathuram</dc:creator>
  <cp:lastModifiedBy>Mathuram, Wiselin(AWF)</cp:lastModifiedBy>
  <cp:revision>144</cp:revision>
  <dcterms:created xsi:type="dcterms:W3CDTF">2015-02-28T15:21:55Z</dcterms:created>
  <dcterms:modified xsi:type="dcterms:W3CDTF">2016-05-21T22:43:51Z</dcterms:modified>
</cp:coreProperties>
</file>